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78" r:id="rId3"/>
    <p:sldId id="257" r:id="rId4"/>
    <p:sldId id="259" r:id="rId5"/>
    <p:sldId id="258" r:id="rId6"/>
    <p:sldId id="1001" r:id="rId7"/>
    <p:sldId id="260" r:id="rId8"/>
    <p:sldId id="261" r:id="rId9"/>
    <p:sldId id="262" r:id="rId10"/>
    <p:sldId id="263" r:id="rId11"/>
    <p:sldId id="264" r:id="rId12"/>
    <p:sldId id="1002" r:id="rId13"/>
    <p:sldId id="265" r:id="rId14"/>
  </p:sldIdLst>
  <p:sldSz cx="18288000" cy="10287000"/>
  <p:notesSz cx="7010400" cy="9296400"/>
  <p:embeddedFontLst>
    <p:embeddedFont>
      <p:font typeface="Canva Sans" panose="020B0604020202020204" charset="0"/>
      <p:regular r:id="rId16"/>
    </p:embeddedFont>
    <p:embeddedFont>
      <p:font typeface="Canva Sans Bold" panose="020B0604020202020204" charset="0"/>
      <p:regular r:id="rId17"/>
    </p:embeddedFont>
    <p:embeddedFont>
      <p:font typeface="Canva Sans Bold Italics" panose="020B0604020202020204" charset="0"/>
      <p:regular r:id="rId18"/>
    </p:embeddedFont>
    <p:embeddedFont>
      <p:font typeface="Noto Sans" panose="020B0502040504020204" pitchFamily="34" charset="0"/>
      <p:regular r:id="rId19"/>
      <p:bold r:id="rId20"/>
      <p:italic r:id="rId21"/>
      <p:boldItalic r:id="rId22"/>
    </p:embeddedFont>
    <p:embeddedFont>
      <p:font typeface="Roboto" panose="02000000000000000000" pitchFamily="2" charset="0"/>
      <p:regular r:id="rId23"/>
      <p:bold r:id="rId24"/>
      <p:italic r:id="rId25"/>
      <p:boldItalic r:id="rId26"/>
    </p:embeddedFont>
    <p:embeddedFont>
      <p:font typeface="Roboto Light" panose="02000000000000000000" pitchFamily="2" charset="0"/>
      <p:regular r:id="rId27"/>
      <p:italic r:id="rId28"/>
    </p:embeddedFont>
    <p:embeddedFont>
      <p:font typeface="Telegraf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F2"/>
    <a:srgbClr val="8BE0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8148F2-FDC6-4C79-B8EE-D3CD7569C115}" v="1" dt="2024-03-28T17:37:11.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2867" autoAdjust="0"/>
  </p:normalViewPr>
  <p:slideViewPr>
    <p:cSldViewPr>
      <p:cViewPr varScale="1">
        <p:scale>
          <a:sx n="68" d="100"/>
          <a:sy n="68" d="100"/>
        </p:scale>
        <p:origin x="54" y="6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Brown" userId="6f8c0f671a65111d" providerId="LiveId" clId="{9CDFE9B3-6DE3-4CED-B839-F09FCBFD0995}"/>
    <pc:docChg chg="delSld">
      <pc:chgData name="Michael Brown" userId="6f8c0f671a65111d" providerId="LiveId" clId="{9CDFE9B3-6DE3-4CED-B839-F09FCBFD0995}" dt="2023-07-11T18:12:53.060" v="1" actId="47"/>
      <pc:docMkLst>
        <pc:docMk/>
      </pc:docMkLst>
      <pc:sldChg chg="del">
        <pc:chgData name="Michael Brown" userId="6f8c0f671a65111d" providerId="LiveId" clId="{9CDFE9B3-6DE3-4CED-B839-F09FCBFD0995}" dt="2023-07-11T18:12:51.017" v="0" actId="47"/>
        <pc:sldMkLst>
          <pc:docMk/>
          <pc:sldMk cId="1600202583" sldId="1003"/>
        </pc:sldMkLst>
      </pc:sldChg>
      <pc:sldChg chg="del">
        <pc:chgData name="Michael Brown" userId="6f8c0f671a65111d" providerId="LiveId" clId="{9CDFE9B3-6DE3-4CED-B839-F09FCBFD0995}" dt="2023-07-11T18:12:53.060" v="1" actId="47"/>
        <pc:sldMkLst>
          <pc:docMk/>
          <pc:sldMk cId="1262390899" sldId="100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73BFD3-4CEE-4928-9073-E753A8D43C6C}"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IN"/>
        </a:p>
      </dgm:t>
    </dgm:pt>
    <dgm:pt modelId="{A3362C39-293B-47B0-9AEC-7F68ABFFB328}">
      <dgm:prSet phldrT="[Text]"/>
      <dgm:spPr>
        <a:solidFill>
          <a:srgbClr val="00B0F0"/>
        </a:solidFill>
      </dgm:spPr>
      <dgm:t>
        <a:bodyPr/>
        <a:lstStyle/>
        <a:p>
          <a:r>
            <a:rPr lang="en-IN" dirty="0">
              <a:latin typeface="Canva Sans" panose="020B0604020202020204" charset="0"/>
            </a:rPr>
            <a:t>WASH</a:t>
          </a:r>
        </a:p>
      </dgm:t>
    </dgm:pt>
    <dgm:pt modelId="{48BEB60E-6A84-4288-A614-1E54381330BA}" type="parTrans" cxnId="{C34834EC-1B16-47CE-9247-D4F237552FC7}">
      <dgm:prSet/>
      <dgm:spPr/>
      <dgm:t>
        <a:bodyPr/>
        <a:lstStyle/>
        <a:p>
          <a:endParaRPr lang="en-IN"/>
        </a:p>
      </dgm:t>
    </dgm:pt>
    <dgm:pt modelId="{D95800D1-EE0B-4050-A0CA-61C6E892D267}" type="sibTrans" cxnId="{C34834EC-1B16-47CE-9247-D4F237552FC7}">
      <dgm:prSet/>
      <dgm:spPr/>
      <dgm:t>
        <a:bodyPr/>
        <a:lstStyle/>
        <a:p>
          <a:endParaRPr lang="en-IN"/>
        </a:p>
      </dgm:t>
    </dgm:pt>
    <dgm:pt modelId="{EF4C315A-4F4F-4B18-A167-955FFD3DAE32}">
      <dgm:prSet phldrT="[Text]">
        <dgm:style>
          <a:lnRef idx="1">
            <a:schemeClr val="accent5"/>
          </a:lnRef>
          <a:fillRef idx="2">
            <a:schemeClr val="accent5"/>
          </a:fillRef>
          <a:effectRef idx="1">
            <a:schemeClr val="accent5"/>
          </a:effectRef>
          <a:fontRef idx="minor">
            <a:schemeClr val="dk1"/>
          </a:fontRef>
        </dgm:style>
      </dgm:prSet>
      <dgm:spPr>
        <a:solidFill>
          <a:srgbClr val="8BE0F1"/>
        </a:solidFill>
      </dgm:spPr>
      <dgm:t>
        <a:bodyPr/>
        <a:lstStyle/>
        <a:p>
          <a:r>
            <a:rPr lang="en-IN" dirty="0">
              <a:latin typeface="Canva Sans" panose="020B0604020202020204" charset="0"/>
            </a:rPr>
            <a:t>Health and safety</a:t>
          </a:r>
        </a:p>
      </dgm:t>
    </dgm:pt>
    <dgm:pt modelId="{3D28EB15-B61B-4840-885D-7A4A368A5C53}" type="parTrans" cxnId="{68FD2EC5-C55C-4B19-BCD4-974BC1A8F9B5}">
      <dgm:prSet/>
      <dgm:spPr/>
      <dgm:t>
        <a:bodyPr/>
        <a:lstStyle/>
        <a:p>
          <a:endParaRPr lang="en-IN"/>
        </a:p>
      </dgm:t>
    </dgm:pt>
    <dgm:pt modelId="{72CE3F9F-8839-4CFA-A62E-4C752A86A04C}" type="sibTrans" cxnId="{68FD2EC5-C55C-4B19-BCD4-974BC1A8F9B5}">
      <dgm:prSet/>
      <dgm:spPr/>
      <dgm:t>
        <a:bodyPr/>
        <a:lstStyle/>
        <a:p>
          <a:endParaRPr lang="en-IN"/>
        </a:p>
      </dgm:t>
    </dgm:pt>
    <dgm:pt modelId="{B989D3B7-6460-43F7-8C2A-74DEEB1E34E0}">
      <dgm:prSet phldrT="[Text]">
        <dgm:style>
          <a:lnRef idx="1">
            <a:schemeClr val="accent5"/>
          </a:lnRef>
          <a:fillRef idx="2">
            <a:schemeClr val="accent5"/>
          </a:fillRef>
          <a:effectRef idx="1">
            <a:schemeClr val="accent5"/>
          </a:effectRef>
          <a:fontRef idx="minor">
            <a:schemeClr val="dk1"/>
          </a:fontRef>
        </dgm:style>
      </dgm:prSet>
      <dgm:spPr>
        <a:solidFill>
          <a:srgbClr val="8BE0F1"/>
        </a:solidFill>
      </dgm:spPr>
      <dgm:t>
        <a:bodyPr/>
        <a:lstStyle/>
        <a:p>
          <a:r>
            <a:rPr lang="en-IN" dirty="0">
              <a:latin typeface="Canva Sans" panose="020B0604020202020204" charset="0"/>
            </a:rPr>
            <a:t>Disease prevention and treatment</a:t>
          </a:r>
        </a:p>
      </dgm:t>
    </dgm:pt>
    <dgm:pt modelId="{BF6B15D6-9A23-48F5-BA5A-0F5442632355}" type="parTrans" cxnId="{EAEC1AD1-8356-45A6-A47A-75D5B8411A87}">
      <dgm:prSet/>
      <dgm:spPr/>
      <dgm:t>
        <a:bodyPr/>
        <a:lstStyle/>
        <a:p>
          <a:endParaRPr lang="en-IN"/>
        </a:p>
      </dgm:t>
    </dgm:pt>
    <dgm:pt modelId="{8F5C1757-5DC4-4466-A1A5-122D4E72F62C}" type="sibTrans" cxnId="{EAEC1AD1-8356-45A6-A47A-75D5B8411A87}">
      <dgm:prSet/>
      <dgm:spPr/>
      <dgm:t>
        <a:bodyPr/>
        <a:lstStyle/>
        <a:p>
          <a:endParaRPr lang="en-IN"/>
        </a:p>
      </dgm:t>
    </dgm:pt>
    <dgm:pt modelId="{7E259DF2-3187-41F7-AC75-1F963848F434}">
      <dgm:prSet phldrT="[Text]">
        <dgm:style>
          <a:lnRef idx="1">
            <a:schemeClr val="accent5"/>
          </a:lnRef>
          <a:fillRef idx="2">
            <a:schemeClr val="accent5"/>
          </a:fillRef>
          <a:effectRef idx="1">
            <a:schemeClr val="accent5"/>
          </a:effectRef>
          <a:fontRef idx="minor">
            <a:schemeClr val="dk1"/>
          </a:fontRef>
        </dgm:style>
      </dgm:prSet>
      <dgm:spPr>
        <a:solidFill>
          <a:srgbClr val="8BE0F1"/>
        </a:solidFill>
      </dgm:spPr>
      <dgm:t>
        <a:bodyPr/>
        <a:lstStyle/>
        <a:p>
          <a:r>
            <a:rPr lang="en-IN" dirty="0">
              <a:latin typeface="Canva Sans" panose="020B0604020202020204" charset="0"/>
            </a:rPr>
            <a:t>Staff morale and performance</a:t>
          </a:r>
        </a:p>
      </dgm:t>
    </dgm:pt>
    <dgm:pt modelId="{6369C779-D2C5-4962-A6AF-24E10E4BC8B7}" type="parTrans" cxnId="{07558E6D-5A4F-4CE9-B21E-7C22E1A71875}">
      <dgm:prSet/>
      <dgm:spPr/>
      <dgm:t>
        <a:bodyPr/>
        <a:lstStyle/>
        <a:p>
          <a:endParaRPr lang="en-IN"/>
        </a:p>
      </dgm:t>
    </dgm:pt>
    <dgm:pt modelId="{BDC19175-05F9-4D92-854E-AF1221D0566C}" type="sibTrans" cxnId="{07558E6D-5A4F-4CE9-B21E-7C22E1A71875}">
      <dgm:prSet/>
      <dgm:spPr/>
      <dgm:t>
        <a:bodyPr/>
        <a:lstStyle/>
        <a:p>
          <a:endParaRPr lang="en-IN"/>
        </a:p>
      </dgm:t>
    </dgm:pt>
    <dgm:pt modelId="{9AC89B5C-DF00-4DA8-880A-EDC8FA851AB8}">
      <dgm:prSet phldrT="[Text]">
        <dgm:style>
          <a:lnRef idx="1">
            <a:schemeClr val="accent5"/>
          </a:lnRef>
          <a:fillRef idx="2">
            <a:schemeClr val="accent5"/>
          </a:fillRef>
          <a:effectRef idx="1">
            <a:schemeClr val="accent5"/>
          </a:effectRef>
          <a:fontRef idx="minor">
            <a:schemeClr val="dk1"/>
          </a:fontRef>
        </dgm:style>
      </dgm:prSet>
      <dgm:spPr>
        <a:solidFill>
          <a:srgbClr val="8BE0F1"/>
        </a:solidFill>
      </dgm:spPr>
      <dgm:t>
        <a:bodyPr/>
        <a:lstStyle/>
        <a:p>
          <a:r>
            <a:rPr lang="en-IN" dirty="0">
              <a:latin typeface="Canva Sans" panose="020B0604020202020204" charset="0"/>
            </a:rPr>
            <a:t>People- centred care</a:t>
          </a:r>
        </a:p>
      </dgm:t>
    </dgm:pt>
    <dgm:pt modelId="{A62D11BA-D895-490B-A69F-325EDCF3D0C8}" type="parTrans" cxnId="{5FF39F60-8C00-4D0A-9472-9FE618AC24F4}">
      <dgm:prSet/>
      <dgm:spPr/>
      <dgm:t>
        <a:bodyPr/>
        <a:lstStyle/>
        <a:p>
          <a:endParaRPr lang="en-IN"/>
        </a:p>
      </dgm:t>
    </dgm:pt>
    <dgm:pt modelId="{D1FF0E37-3620-48BD-8D3B-ACED3E6CCC54}" type="sibTrans" cxnId="{5FF39F60-8C00-4D0A-9472-9FE618AC24F4}">
      <dgm:prSet/>
      <dgm:spPr/>
      <dgm:t>
        <a:bodyPr/>
        <a:lstStyle/>
        <a:p>
          <a:endParaRPr lang="en-IN"/>
        </a:p>
      </dgm:t>
    </dgm:pt>
    <dgm:pt modelId="{8B5240B5-D9EA-47CD-B5DA-B42195A3BA98}">
      <dgm:prSet phldrT="[Text]">
        <dgm:style>
          <a:lnRef idx="1">
            <a:schemeClr val="accent5"/>
          </a:lnRef>
          <a:fillRef idx="2">
            <a:schemeClr val="accent5"/>
          </a:fillRef>
          <a:effectRef idx="1">
            <a:schemeClr val="accent5"/>
          </a:effectRef>
          <a:fontRef idx="minor">
            <a:schemeClr val="dk1"/>
          </a:fontRef>
        </dgm:style>
      </dgm:prSet>
      <dgm:spPr>
        <a:solidFill>
          <a:srgbClr val="8BE0F1"/>
        </a:solidFill>
      </dgm:spPr>
      <dgm:t>
        <a:bodyPr/>
        <a:lstStyle/>
        <a:p>
          <a:r>
            <a:rPr lang="en-IN" dirty="0">
              <a:latin typeface="Canva Sans" panose="020B0604020202020204" charset="0"/>
            </a:rPr>
            <a:t>Health care costs</a:t>
          </a:r>
        </a:p>
      </dgm:t>
    </dgm:pt>
    <dgm:pt modelId="{615728BE-D940-48CA-A6B6-83739B5933F5}" type="parTrans" cxnId="{8C8FB67F-9121-49BB-855A-D87736F089BB}">
      <dgm:prSet/>
      <dgm:spPr/>
      <dgm:t>
        <a:bodyPr/>
        <a:lstStyle/>
        <a:p>
          <a:endParaRPr lang="en-IN"/>
        </a:p>
      </dgm:t>
    </dgm:pt>
    <dgm:pt modelId="{EA07DBA1-F650-45F6-901E-EC6835130379}" type="sibTrans" cxnId="{8C8FB67F-9121-49BB-855A-D87736F089BB}">
      <dgm:prSet/>
      <dgm:spPr/>
      <dgm:t>
        <a:bodyPr/>
        <a:lstStyle/>
        <a:p>
          <a:endParaRPr lang="en-IN"/>
        </a:p>
      </dgm:t>
    </dgm:pt>
    <dgm:pt modelId="{E0BB006A-21BD-44DD-BD04-6886571F1787}">
      <dgm:prSet phldrT="[Text]">
        <dgm:style>
          <a:lnRef idx="1">
            <a:schemeClr val="accent5"/>
          </a:lnRef>
          <a:fillRef idx="2">
            <a:schemeClr val="accent5"/>
          </a:fillRef>
          <a:effectRef idx="1">
            <a:schemeClr val="accent5"/>
          </a:effectRef>
          <a:fontRef idx="minor">
            <a:schemeClr val="dk1"/>
          </a:fontRef>
        </dgm:style>
      </dgm:prSet>
      <dgm:spPr>
        <a:solidFill>
          <a:srgbClr val="8BE0F1"/>
        </a:solidFill>
      </dgm:spPr>
      <dgm:t>
        <a:bodyPr/>
        <a:lstStyle/>
        <a:p>
          <a:r>
            <a:rPr lang="en-IN" dirty="0">
              <a:latin typeface="Canva Sans" panose="020B0604020202020204" charset="0"/>
            </a:rPr>
            <a:t>Climate change and disaster resilience</a:t>
          </a:r>
        </a:p>
      </dgm:t>
    </dgm:pt>
    <dgm:pt modelId="{B4CD3BEB-DB91-4251-A229-DA10E455F570}" type="parTrans" cxnId="{EC10813F-2435-469B-97A8-BF7DC0F89F10}">
      <dgm:prSet/>
      <dgm:spPr/>
      <dgm:t>
        <a:bodyPr/>
        <a:lstStyle/>
        <a:p>
          <a:endParaRPr lang="en-IN"/>
        </a:p>
      </dgm:t>
    </dgm:pt>
    <dgm:pt modelId="{B7562DA9-6468-4F6D-B2FE-5D716558E37F}" type="sibTrans" cxnId="{EC10813F-2435-469B-97A8-BF7DC0F89F10}">
      <dgm:prSet/>
      <dgm:spPr/>
      <dgm:t>
        <a:bodyPr/>
        <a:lstStyle/>
        <a:p>
          <a:endParaRPr lang="en-IN"/>
        </a:p>
      </dgm:t>
    </dgm:pt>
    <dgm:pt modelId="{24398830-F289-42EB-9A97-E5BA365A6FB7}" type="pres">
      <dgm:prSet presAssocID="{C173BFD3-4CEE-4928-9073-E753A8D43C6C}" presName="Name0" presStyleCnt="0">
        <dgm:presLayoutVars>
          <dgm:chMax val="1"/>
          <dgm:chPref val="1"/>
          <dgm:dir/>
          <dgm:animOne val="branch"/>
          <dgm:animLvl val="lvl"/>
        </dgm:presLayoutVars>
      </dgm:prSet>
      <dgm:spPr/>
    </dgm:pt>
    <dgm:pt modelId="{A05D17D2-827A-4872-89DB-DE3BF69C9054}" type="pres">
      <dgm:prSet presAssocID="{A3362C39-293B-47B0-9AEC-7F68ABFFB328}" presName="Parent" presStyleLbl="node0" presStyleIdx="0" presStyleCnt="1">
        <dgm:presLayoutVars>
          <dgm:chMax val="6"/>
          <dgm:chPref val="6"/>
        </dgm:presLayoutVars>
      </dgm:prSet>
      <dgm:spPr/>
    </dgm:pt>
    <dgm:pt modelId="{2E02D8C6-8087-4DBB-B4AF-90FAF8F44BA3}" type="pres">
      <dgm:prSet presAssocID="{EF4C315A-4F4F-4B18-A167-955FFD3DAE32}" presName="Accent1" presStyleCnt="0"/>
      <dgm:spPr/>
    </dgm:pt>
    <dgm:pt modelId="{25701D2F-20F8-4967-90E5-1171C534DB3D}" type="pres">
      <dgm:prSet presAssocID="{EF4C315A-4F4F-4B18-A167-955FFD3DAE32}" presName="Accent" presStyleLbl="bgShp" presStyleIdx="0" presStyleCnt="6"/>
      <dgm:spPr/>
    </dgm:pt>
    <dgm:pt modelId="{07B3DC07-1F3B-4CAE-83F3-0E4501E5D67A}" type="pres">
      <dgm:prSet presAssocID="{EF4C315A-4F4F-4B18-A167-955FFD3DAE32}" presName="Child1" presStyleLbl="node1" presStyleIdx="0" presStyleCnt="6">
        <dgm:presLayoutVars>
          <dgm:chMax val="0"/>
          <dgm:chPref val="0"/>
          <dgm:bulletEnabled val="1"/>
        </dgm:presLayoutVars>
      </dgm:prSet>
      <dgm:spPr/>
    </dgm:pt>
    <dgm:pt modelId="{33BA443C-5926-4D0C-AFAD-711B6159BB08}" type="pres">
      <dgm:prSet presAssocID="{B989D3B7-6460-43F7-8C2A-74DEEB1E34E0}" presName="Accent2" presStyleCnt="0"/>
      <dgm:spPr/>
    </dgm:pt>
    <dgm:pt modelId="{59B00307-8DA4-46F5-8C33-0C30A576AA97}" type="pres">
      <dgm:prSet presAssocID="{B989D3B7-6460-43F7-8C2A-74DEEB1E34E0}" presName="Accent" presStyleLbl="bgShp" presStyleIdx="1" presStyleCnt="6"/>
      <dgm:spPr/>
    </dgm:pt>
    <dgm:pt modelId="{271BB7B7-C263-4852-A398-1D9BF19EB748}" type="pres">
      <dgm:prSet presAssocID="{B989D3B7-6460-43F7-8C2A-74DEEB1E34E0}" presName="Child2" presStyleLbl="node1" presStyleIdx="1" presStyleCnt="6">
        <dgm:presLayoutVars>
          <dgm:chMax val="0"/>
          <dgm:chPref val="0"/>
          <dgm:bulletEnabled val="1"/>
        </dgm:presLayoutVars>
      </dgm:prSet>
      <dgm:spPr/>
    </dgm:pt>
    <dgm:pt modelId="{E2A25825-D1EF-45A5-ACD0-5350A954B6B4}" type="pres">
      <dgm:prSet presAssocID="{7E259DF2-3187-41F7-AC75-1F963848F434}" presName="Accent3" presStyleCnt="0"/>
      <dgm:spPr/>
    </dgm:pt>
    <dgm:pt modelId="{1A24CD84-0DCC-4D49-81C4-3B3351478982}" type="pres">
      <dgm:prSet presAssocID="{7E259DF2-3187-41F7-AC75-1F963848F434}" presName="Accent" presStyleLbl="bgShp" presStyleIdx="2" presStyleCnt="6"/>
      <dgm:spPr/>
    </dgm:pt>
    <dgm:pt modelId="{7820BFC3-CC46-40C5-B142-EFDE6E14101C}" type="pres">
      <dgm:prSet presAssocID="{7E259DF2-3187-41F7-AC75-1F963848F434}" presName="Child3" presStyleLbl="node1" presStyleIdx="2" presStyleCnt="6">
        <dgm:presLayoutVars>
          <dgm:chMax val="0"/>
          <dgm:chPref val="0"/>
          <dgm:bulletEnabled val="1"/>
        </dgm:presLayoutVars>
      </dgm:prSet>
      <dgm:spPr/>
    </dgm:pt>
    <dgm:pt modelId="{F55CFD3C-1490-4646-9860-ABA70AC87E8B}" type="pres">
      <dgm:prSet presAssocID="{9AC89B5C-DF00-4DA8-880A-EDC8FA851AB8}" presName="Accent4" presStyleCnt="0"/>
      <dgm:spPr/>
    </dgm:pt>
    <dgm:pt modelId="{733604BF-5719-440F-9509-687F9927B3EF}" type="pres">
      <dgm:prSet presAssocID="{9AC89B5C-DF00-4DA8-880A-EDC8FA851AB8}" presName="Accent" presStyleLbl="bgShp" presStyleIdx="3" presStyleCnt="6"/>
      <dgm:spPr/>
    </dgm:pt>
    <dgm:pt modelId="{7C1F8260-5576-44FD-85D7-AE4C69978354}" type="pres">
      <dgm:prSet presAssocID="{9AC89B5C-DF00-4DA8-880A-EDC8FA851AB8}" presName="Child4" presStyleLbl="node1" presStyleIdx="3" presStyleCnt="6">
        <dgm:presLayoutVars>
          <dgm:chMax val="0"/>
          <dgm:chPref val="0"/>
          <dgm:bulletEnabled val="1"/>
        </dgm:presLayoutVars>
      </dgm:prSet>
      <dgm:spPr/>
    </dgm:pt>
    <dgm:pt modelId="{41E76059-D1B1-449D-841A-197F49B967C2}" type="pres">
      <dgm:prSet presAssocID="{8B5240B5-D9EA-47CD-B5DA-B42195A3BA98}" presName="Accent5" presStyleCnt="0"/>
      <dgm:spPr/>
    </dgm:pt>
    <dgm:pt modelId="{8926FC48-20C2-4025-AD2E-9BDD06B0DA42}" type="pres">
      <dgm:prSet presAssocID="{8B5240B5-D9EA-47CD-B5DA-B42195A3BA98}" presName="Accent" presStyleLbl="bgShp" presStyleIdx="4" presStyleCnt="6"/>
      <dgm:spPr/>
    </dgm:pt>
    <dgm:pt modelId="{8671CF7D-CDD9-4DC6-83B9-7CFD78136C44}" type="pres">
      <dgm:prSet presAssocID="{8B5240B5-D9EA-47CD-B5DA-B42195A3BA98}" presName="Child5" presStyleLbl="node1" presStyleIdx="4" presStyleCnt="6">
        <dgm:presLayoutVars>
          <dgm:chMax val="0"/>
          <dgm:chPref val="0"/>
          <dgm:bulletEnabled val="1"/>
        </dgm:presLayoutVars>
      </dgm:prSet>
      <dgm:spPr/>
    </dgm:pt>
    <dgm:pt modelId="{337D35CD-3A2F-4FF7-9BE1-F2ECDFCF7F6B}" type="pres">
      <dgm:prSet presAssocID="{E0BB006A-21BD-44DD-BD04-6886571F1787}" presName="Accent6" presStyleCnt="0"/>
      <dgm:spPr/>
    </dgm:pt>
    <dgm:pt modelId="{03780FA4-D84F-4BA9-B9FD-DA2D1766DCDA}" type="pres">
      <dgm:prSet presAssocID="{E0BB006A-21BD-44DD-BD04-6886571F1787}" presName="Accent" presStyleLbl="bgShp" presStyleIdx="5" presStyleCnt="6"/>
      <dgm:spPr/>
    </dgm:pt>
    <dgm:pt modelId="{A32F7C5E-B540-41AE-B598-2D52F9AA3DFF}" type="pres">
      <dgm:prSet presAssocID="{E0BB006A-21BD-44DD-BD04-6886571F1787}" presName="Child6" presStyleLbl="node1" presStyleIdx="5" presStyleCnt="6">
        <dgm:presLayoutVars>
          <dgm:chMax val="0"/>
          <dgm:chPref val="0"/>
          <dgm:bulletEnabled val="1"/>
        </dgm:presLayoutVars>
      </dgm:prSet>
      <dgm:spPr/>
    </dgm:pt>
  </dgm:ptLst>
  <dgm:cxnLst>
    <dgm:cxn modelId="{411D0C0B-3BFC-46A5-AEDC-DAD624DA5F51}" type="presOf" srcId="{EF4C315A-4F4F-4B18-A167-955FFD3DAE32}" destId="{07B3DC07-1F3B-4CAE-83F3-0E4501E5D67A}" srcOrd="0" destOrd="0" presId="urn:microsoft.com/office/officeart/2011/layout/HexagonRadial"/>
    <dgm:cxn modelId="{EC10813F-2435-469B-97A8-BF7DC0F89F10}" srcId="{A3362C39-293B-47B0-9AEC-7F68ABFFB328}" destId="{E0BB006A-21BD-44DD-BD04-6886571F1787}" srcOrd="5" destOrd="0" parTransId="{B4CD3BEB-DB91-4251-A229-DA10E455F570}" sibTransId="{B7562DA9-6468-4F6D-B2FE-5D716558E37F}"/>
    <dgm:cxn modelId="{5FF39F60-8C00-4D0A-9472-9FE618AC24F4}" srcId="{A3362C39-293B-47B0-9AEC-7F68ABFFB328}" destId="{9AC89B5C-DF00-4DA8-880A-EDC8FA851AB8}" srcOrd="3" destOrd="0" parTransId="{A62D11BA-D895-490B-A69F-325EDCF3D0C8}" sibTransId="{D1FF0E37-3620-48BD-8D3B-ACED3E6CCC54}"/>
    <dgm:cxn modelId="{07558E6D-5A4F-4CE9-B21E-7C22E1A71875}" srcId="{A3362C39-293B-47B0-9AEC-7F68ABFFB328}" destId="{7E259DF2-3187-41F7-AC75-1F963848F434}" srcOrd="2" destOrd="0" parTransId="{6369C779-D2C5-4962-A6AF-24E10E4BC8B7}" sibTransId="{BDC19175-05F9-4D92-854E-AF1221D0566C}"/>
    <dgm:cxn modelId="{8C8FB67F-9121-49BB-855A-D87736F089BB}" srcId="{A3362C39-293B-47B0-9AEC-7F68ABFFB328}" destId="{8B5240B5-D9EA-47CD-B5DA-B42195A3BA98}" srcOrd="4" destOrd="0" parTransId="{615728BE-D940-48CA-A6B6-83739B5933F5}" sibTransId="{EA07DBA1-F650-45F6-901E-EC6835130379}"/>
    <dgm:cxn modelId="{C71F99A6-D861-4DD0-9B6A-448E9FE2663A}" type="presOf" srcId="{E0BB006A-21BD-44DD-BD04-6886571F1787}" destId="{A32F7C5E-B540-41AE-B598-2D52F9AA3DFF}" srcOrd="0" destOrd="0" presId="urn:microsoft.com/office/officeart/2011/layout/HexagonRadial"/>
    <dgm:cxn modelId="{AD8DD0B2-F5F3-4DD0-A68B-4347A122D45A}" type="presOf" srcId="{7E259DF2-3187-41F7-AC75-1F963848F434}" destId="{7820BFC3-CC46-40C5-B142-EFDE6E14101C}" srcOrd="0" destOrd="0" presId="urn:microsoft.com/office/officeart/2011/layout/HexagonRadial"/>
    <dgm:cxn modelId="{0D6FB9B8-8373-44D9-8F1C-C5AC0B0779DD}" type="presOf" srcId="{A3362C39-293B-47B0-9AEC-7F68ABFFB328}" destId="{A05D17D2-827A-4872-89DB-DE3BF69C9054}" srcOrd="0" destOrd="0" presId="urn:microsoft.com/office/officeart/2011/layout/HexagonRadial"/>
    <dgm:cxn modelId="{94EDF4C2-0EE8-451C-8FB7-F97F31D017E3}" type="presOf" srcId="{B989D3B7-6460-43F7-8C2A-74DEEB1E34E0}" destId="{271BB7B7-C263-4852-A398-1D9BF19EB748}" srcOrd="0" destOrd="0" presId="urn:microsoft.com/office/officeart/2011/layout/HexagonRadial"/>
    <dgm:cxn modelId="{68FD2EC5-C55C-4B19-BCD4-974BC1A8F9B5}" srcId="{A3362C39-293B-47B0-9AEC-7F68ABFFB328}" destId="{EF4C315A-4F4F-4B18-A167-955FFD3DAE32}" srcOrd="0" destOrd="0" parTransId="{3D28EB15-B61B-4840-885D-7A4A368A5C53}" sibTransId="{72CE3F9F-8839-4CFA-A62E-4C752A86A04C}"/>
    <dgm:cxn modelId="{EAEC1AD1-8356-45A6-A47A-75D5B8411A87}" srcId="{A3362C39-293B-47B0-9AEC-7F68ABFFB328}" destId="{B989D3B7-6460-43F7-8C2A-74DEEB1E34E0}" srcOrd="1" destOrd="0" parTransId="{BF6B15D6-9A23-48F5-BA5A-0F5442632355}" sibTransId="{8F5C1757-5DC4-4466-A1A5-122D4E72F62C}"/>
    <dgm:cxn modelId="{93531FD3-900C-4ECE-B747-A27C521E2FB2}" type="presOf" srcId="{C173BFD3-4CEE-4928-9073-E753A8D43C6C}" destId="{24398830-F289-42EB-9A97-E5BA365A6FB7}" srcOrd="0" destOrd="0" presId="urn:microsoft.com/office/officeart/2011/layout/HexagonRadial"/>
    <dgm:cxn modelId="{B438FCE8-E174-4FC9-89BE-B2CEADBA55EB}" type="presOf" srcId="{9AC89B5C-DF00-4DA8-880A-EDC8FA851AB8}" destId="{7C1F8260-5576-44FD-85D7-AE4C69978354}" srcOrd="0" destOrd="0" presId="urn:microsoft.com/office/officeart/2011/layout/HexagonRadial"/>
    <dgm:cxn modelId="{C34834EC-1B16-47CE-9247-D4F237552FC7}" srcId="{C173BFD3-4CEE-4928-9073-E753A8D43C6C}" destId="{A3362C39-293B-47B0-9AEC-7F68ABFFB328}" srcOrd="0" destOrd="0" parTransId="{48BEB60E-6A84-4288-A614-1E54381330BA}" sibTransId="{D95800D1-EE0B-4050-A0CA-61C6E892D267}"/>
    <dgm:cxn modelId="{5B48CEFA-50E0-4364-9820-5E30BECD76CE}" type="presOf" srcId="{8B5240B5-D9EA-47CD-B5DA-B42195A3BA98}" destId="{8671CF7D-CDD9-4DC6-83B9-7CFD78136C44}" srcOrd="0" destOrd="0" presId="urn:microsoft.com/office/officeart/2011/layout/HexagonRadial"/>
    <dgm:cxn modelId="{7763B20B-F1B6-47D6-9CB5-8EC229D5146D}" type="presParOf" srcId="{24398830-F289-42EB-9A97-E5BA365A6FB7}" destId="{A05D17D2-827A-4872-89DB-DE3BF69C9054}" srcOrd="0" destOrd="0" presId="urn:microsoft.com/office/officeart/2011/layout/HexagonRadial"/>
    <dgm:cxn modelId="{5FAE975D-F0D2-4A56-AF16-37C6B35ABC47}" type="presParOf" srcId="{24398830-F289-42EB-9A97-E5BA365A6FB7}" destId="{2E02D8C6-8087-4DBB-B4AF-90FAF8F44BA3}" srcOrd="1" destOrd="0" presId="urn:microsoft.com/office/officeart/2011/layout/HexagonRadial"/>
    <dgm:cxn modelId="{D325D6A9-3277-440A-B0CB-662530165CBE}" type="presParOf" srcId="{2E02D8C6-8087-4DBB-B4AF-90FAF8F44BA3}" destId="{25701D2F-20F8-4967-90E5-1171C534DB3D}" srcOrd="0" destOrd="0" presId="urn:microsoft.com/office/officeart/2011/layout/HexagonRadial"/>
    <dgm:cxn modelId="{50535C36-D885-4C02-9202-4868F195128E}" type="presParOf" srcId="{24398830-F289-42EB-9A97-E5BA365A6FB7}" destId="{07B3DC07-1F3B-4CAE-83F3-0E4501E5D67A}" srcOrd="2" destOrd="0" presId="urn:microsoft.com/office/officeart/2011/layout/HexagonRadial"/>
    <dgm:cxn modelId="{923D4C9A-4D43-49A3-BBC5-398FAE9E46E5}" type="presParOf" srcId="{24398830-F289-42EB-9A97-E5BA365A6FB7}" destId="{33BA443C-5926-4D0C-AFAD-711B6159BB08}" srcOrd="3" destOrd="0" presId="urn:microsoft.com/office/officeart/2011/layout/HexagonRadial"/>
    <dgm:cxn modelId="{DC389DA0-73AD-4EA7-BFE6-7004632AB1AB}" type="presParOf" srcId="{33BA443C-5926-4D0C-AFAD-711B6159BB08}" destId="{59B00307-8DA4-46F5-8C33-0C30A576AA97}" srcOrd="0" destOrd="0" presId="urn:microsoft.com/office/officeart/2011/layout/HexagonRadial"/>
    <dgm:cxn modelId="{D5F64A5E-1A9A-4674-B087-638C73E755CC}" type="presParOf" srcId="{24398830-F289-42EB-9A97-E5BA365A6FB7}" destId="{271BB7B7-C263-4852-A398-1D9BF19EB748}" srcOrd="4" destOrd="0" presId="urn:microsoft.com/office/officeart/2011/layout/HexagonRadial"/>
    <dgm:cxn modelId="{C5CA191E-D0EC-46B9-B524-1D049B1FBF9B}" type="presParOf" srcId="{24398830-F289-42EB-9A97-E5BA365A6FB7}" destId="{E2A25825-D1EF-45A5-ACD0-5350A954B6B4}" srcOrd="5" destOrd="0" presId="urn:microsoft.com/office/officeart/2011/layout/HexagonRadial"/>
    <dgm:cxn modelId="{8F18CA96-25A5-4AE3-9D2F-0E1E8511A9CC}" type="presParOf" srcId="{E2A25825-D1EF-45A5-ACD0-5350A954B6B4}" destId="{1A24CD84-0DCC-4D49-81C4-3B3351478982}" srcOrd="0" destOrd="0" presId="urn:microsoft.com/office/officeart/2011/layout/HexagonRadial"/>
    <dgm:cxn modelId="{05CB3A49-BEF5-423B-A417-F8166909C3E4}" type="presParOf" srcId="{24398830-F289-42EB-9A97-E5BA365A6FB7}" destId="{7820BFC3-CC46-40C5-B142-EFDE6E14101C}" srcOrd="6" destOrd="0" presId="urn:microsoft.com/office/officeart/2011/layout/HexagonRadial"/>
    <dgm:cxn modelId="{0DC8D20B-427C-468B-944F-1018BFE8BE25}" type="presParOf" srcId="{24398830-F289-42EB-9A97-E5BA365A6FB7}" destId="{F55CFD3C-1490-4646-9860-ABA70AC87E8B}" srcOrd="7" destOrd="0" presId="urn:microsoft.com/office/officeart/2011/layout/HexagonRadial"/>
    <dgm:cxn modelId="{BBA7E77B-0793-4524-9087-84A51D2F4BF2}" type="presParOf" srcId="{F55CFD3C-1490-4646-9860-ABA70AC87E8B}" destId="{733604BF-5719-440F-9509-687F9927B3EF}" srcOrd="0" destOrd="0" presId="urn:microsoft.com/office/officeart/2011/layout/HexagonRadial"/>
    <dgm:cxn modelId="{070A71F9-20A3-4B22-8D57-6BBFD0F927EB}" type="presParOf" srcId="{24398830-F289-42EB-9A97-E5BA365A6FB7}" destId="{7C1F8260-5576-44FD-85D7-AE4C69978354}" srcOrd="8" destOrd="0" presId="urn:microsoft.com/office/officeart/2011/layout/HexagonRadial"/>
    <dgm:cxn modelId="{35E2B464-20FA-4414-82F8-4C3C4CA20C85}" type="presParOf" srcId="{24398830-F289-42EB-9A97-E5BA365A6FB7}" destId="{41E76059-D1B1-449D-841A-197F49B967C2}" srcOrd="9" destOrd="0" presId="urn:microsoft.com/office/officeart/2011/layout/HexagonRadial"/>
    <dgm:cxn modelId="{4335AE9D-0CD3-4CA1-8BDD-ADDD3A6A7E08}" type="presParOf" srcId="{41E76059-D1B1-449D-841A-197F49B967C2}" destId="{8926FC48-20C2-4025-AD2E-9BDD06B0DA42}" srcOrd="0" destOrd="0" presId="urn:microsoft.com/office/officeart/2011/layout/HexagonRadial"/>
    <dgm:cxn modelId="{7DEB0FD2-CC53-4A91-9DA6-D44D17DD6097}" type="presParOf" srcId="{24398830-F289-42EB-9A97-E5BA365A6FB7}" destId="{8671CF7D-CDD9-4DC6-83B9-7CFD78136C44}" srcOrd="10" destOrd="0" presId="urn:microsoft.com/office/officeart/2011/layout/HexagonRadial"/>
    <dgm:cxn modelId="{85A2040E-C59D-4590-ACCB-0206E9326529}" type="presParOf" srcId="{24398830-F289-42EB-9A97-E5BA365A6FB7}" destId="{337D35CD-3A2F-4FF7-9BE1-F2ECDFCF7F6B}" srcOrd="11" destOrd="0" presId="urn:microsoft.com/office/officeart/2011/layout/HexagonRadial"/>
    <dgm:cxn modelId="{CE0EACD5-5296-4804-A8C1-C036FCFE27BA}" type="presParOf" srcId="{337D35CD-3A2F-4FF7-9BE1-F2ECDFCF7F6B}" destId="{03780FA4-D84F-4BA9-B9FD-DA2D1766DCDA}" srcOrd="0" destOrd="0" presId="urn:microsoft.com/office/officeart/2011/layout/HexagonRadial"/>
    <dgm:cxn modelId="{5D711CE4-405C-4722-B860-1ACC9A6EC2B0}" type="presParOf" srcId="{24398830-F289-42EB-9A97-E5BA365A6FB7}" destId="{A32F7C5E-B540-41AE-B598-2D52F9AA3DFF}" srcOrd="12" destOrd="0" presId="urn:microsoft.com/office/officeart/2011/layout/HexagonRadial"/>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D17D2-827A-4872-89DB-DE3BF69C9054}">
      <dsp:nvSpPr>
        <dsp:cNvPr id="0" name=""/>
        <dsp:cNvSpPr/>
      </dsp:nvSpPr>
      <dsp:spPr>
        <a:xfrm>
          <a:off x="4148236" y="2884302"/>
          <a:ext cx="3666073" cy="3171301"/>
        </a:xfrm>
        <a:prstGeom prst="hexagon">
          <a:avLst>
            <a:gd name="adj" fmla="val 28570"/>
            <a:gd name="vf" fmla="val 1154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nva Sans" panose="020B0604020202020204" charset="0"/>
            </a:rPr>
            <a:t>WASH</a:t>
          </a:r>
        </a:p>
      </dsp:txBody>
      <dsp:txXfrm>
        <a:off x="4755756" y="3409831"/>
        <a:ext cx="2451033" cy="2120243"/>
      </dsp:txXfrm>
    </dsp:sp>
    <dsp:sp modelId="{59B00307-8DA4-46F5-8C33-0C30A576AA97}">
      <dsp:nvSpPr>
        <dsp:cNvPr id="0" name=""/>
        <dsp:cNvSpPr/>
      </dsp:nvSpPr>
      <dsp:spPr>
        <a:xfrm>
          <a:off x="6443903" y="1367048"/>
          <a:ext cx="1383198" cy="11918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B3DC07-1F3B-4CAE-83F3-0E4501E5D67A}">
      <dsp:nvSpPr>
        <dsp:cNvPr id="0" name=""/>
        <dsp:cNvSpPr/>
      </dsp:nvSpPr>
      <dsp:spPr>
        <a:xfrm>
          <a:off x="4485935" y="0"/>
          <a:ext cx="3004321" cy="2599090"/>
        </a:xfrm>
        <a:prstGeom prst="hexagon">
          <a:avLst>
            <a:gd name="adj" fmla="val 28570"/>
            <a:gd name="vf" fmla="val 115470"/>
          </a:avLst>
        </a:prstGeom>
        <a:solidFill>
          <a:srgbClr val="8BE0F1"/>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nva Sans" panose="020B0604020202020204" charset="0"/>
            </a:rPr>
            <a:t>Health and safety</a:t>
          </a:r>
        </a:p>
      </dsp:txBody>
      <dsp:txXfrm>
        <a:off x="4983815" y="430725"/>
        <a:ext cx="2008561" cy="1737640"/>
      </dsp:txXfrm>
    </dsp:sp>
    <dsp:sp modelId="{1A24CD84-0DCC-4D49-81C4-3B3351478982}">
      <dsp:nvSpPr>
        <dsp:cNvPr id="0" name=""/>
        <dsp:cNvSpPr/>
      </dsp:nvSpPr>
      <dsp:spPr>
        <a:xfrm>
          <a:off x="8058203" y="3595095"/>
          <a:ext cx="1383198" cy="11918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1BB7B7-C263-4852-A398-1D9BF19EB748}">
      <dsp:nvSpPr>
        <dsp:cNvPr id="0" name=""/>
        <dsp:cNvSpPr/>
      </dsp:nvSpPr>
      <dsp:spPr>
        <a:xfrm>
          <a:off x="7241246" y="1598615"/>
          <a:ext cx="3004321" cy="2599090"/>
        </a:xfrm>
        <a:prstGeom prst="hexagon">
          <a:avLst>
            <a:gd name="adj" fmla="val 28570"/>
            <a:gd name="vf" fmla="val 115470"/>
          </a:avLst>
        </a:prstGeom>
        <a:solidFill>
          <a:srgbClr val="8BE0F1"/>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nva Sans" panose="020B0604020202020204" charset="0"/>
            </a:rPr>
            <a:t>Disease prevention and treatment</a:t>
          </a:r>
        </a:p>
      </dsp:txBody>
      <dsp:txXfrm>
        <a:off x="7739126" y="2029340"/>
        <a:ext cx="2008561" cy="1737640"/>
      </dsp:txXfrm>
    </dsp:sp>
    <dsp:sp modelId="{733604BF-5719-440F-9509-687F9927B3EF}">
      <dsp:nvSpPr>
        <dsp:cNvPr id="0" name=""/>
        <dsp:cNvSpPr/>
      </dsp:nvSpPr>
      <dsp:spPr>
        <a:xfrm>
          <a:off x="6936806" y="6110142"/>
          <a:ext cx="1383198" cy="11918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0BFC3-CC46-40C5-B142-EFDE6E14101C}">
      <dsp:nvSpPr>
        <dsp:cNvPr id="0" name=""/>
        <dsp:cNvSpPr/>
      </dsp:nvSpPr>
      <dsp:spPr>
        <a:xfrm>
          <a:off x="7241246" y="4741306"/>
          <a:ext cx="3004321" cy="2599090"/>
        </a:xfrm>
        <a:prstGeom prst="hexagon">
          <a:avLst>
            <a:gd name="adj" fmla="val 28570"/>
            <a:gd name="vf" fmla="val 115470"/>
          </a:avLst>
        </a:prstGeom>
        <a:solidFill>
          <a:srgbClr val="8BE0F1"/>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nva Sans" panose="020B0604020202020204" charset="0"/>
            </a:rPr>
            <a:t>Staff morale and performance</a:t>
          </a:r>
        </a:p>
      </dsp:txBody>
      <dsp:txXfrm>
        <a:off x="7739126" y="5172031"/>
        <a:ext cx="2008561" cy="1737640"/>
      </dsp:txXfrm>
    </dsp:sp>
    <dsp:sp modelId="{8926FC48-20C2-4025-AD2E-9BDD06B0DA42}">
      <dsp:nvSpPr>
        <dsp:cNvPr id="0" name=""/>
        <dsp:cNvSpPr/>
      </dsp:nvSpPr>
      <dsp:spPr>
        <a:xfrm>
          <a:off x="4155059" y="6371214"/>
          <a:ext cx="1383198" cy="11918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F8260-5576-44FD-85D7-AE4C69978354}">
      <dsp:nvSpPr>
        <dsp:cNvPr id="0" name=""/>
        <dsp:cNvSpPr/>
      </dsp:nvSpPr>
      <dsp:spPr>
        <a:xfrm>
          <a:off x="4485935" y="6341709"/>
          <a:ext cx="3004321" cy="2599090"/>
        </a:xfrm>
        <a:prstGeom prst="hexagon">
          <a:avLst>
            <a:gd name="adj" fmla="val 28570"/>
            <a:gd name="vf" fmla="val 115470"/>
          </a:avLst>
        </a:prstGeom>
        <a:solidFill>
          <a:srgbClr val="8BE0F1"/>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nva Sans" panose="020B0604020202020204" charset="0"/>
            </a:rPr>
            <a:t>People- centred care</a:t>
          </a:r>
        </a:p>
      </dsp:txBody>
      <dsp:txXfrm>
        <a:off x="4983815" y="6772434"/>
        <a:ext cx="2008561" cy="1737640"/>
      </dsp:txXfrm>
    </dsp:sp>
    <dsp:sp modelId="{03780FA4-D84F-4BA9-B9FD-DA2D1766DCDA}">
      <dsp:nvSpPr>
        <dsp:cNvPr id="0" name=""/>
        <dsp:cNvSpPr/>
      </dsp:nvSpPr>
      <dsp:spPr>
        <a:xfrm>
          <a:off x="2514322" y="4144060"/>
          <a:ext cx="1383198" cy="11918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71CF7D-CDD9-4DC6-83B9-7CFD78136C44}">
      <dsp:nvSpPr>
        <dsp:cNvPr id="0" name=""/>
        <dsp:cNvSpPr/>
      </dsp:nvSpPr>
      <dsp:spPr>
        <a:xfrm>
          <a:off x="1717832" y="4743094"/>
          <a:ext cx="3004321" cy="2599090"/>
        </a:xfrm>
        <a:prstGeom prst="hexagon">
          <a:avLst>
            <a:gd name="adj" fmla="val 28570"/>
            <a:gd name="vf" fmla="val 115470"/>
          </a:avLst>
        </a:prstGeom>
        <a:solidFill>
          <a:srgbClr val="8BE0F1"/>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nva Sans" panose="020B0604020202020204" charset="0"/>
            </a:rPr>
            <a:t>Health care costs</a:t>
          </a:r>
        </a:p>
      </dsp:txBody>
      <dsp:txXfrm>
        <a:off x="2215712" y="5173819"/>
        <a:ext cx="2008561" cy="1737640"/>
      </dsp:txXfrm>
    </dsp:sp>
    <dsp:sp modelId="{A32F7C5E-B540-41AE-B598-2D52F9AA3DFF}">
      <dsp:nvSpPr>
        <dsp:cNvPr id="0" name=""/>
        <dsp:cNvSpPr/>
      </dsp:nvSpPr>
      <dsp:spPr>
        <a:xfrm>
          <a:off x="1717832" y="1595038"/>
          <a:ext cx="3004321" cy="2599090"/>
        </a:xfrm>
        <a:prstGeom prst="hexagon">
          <a:avLst>
            <a:gd name="adj" fmla="val 28570"/>
            <a:gd name="vf" fmla="val 115470"/>
          </a:avLst>
        </a:prstGeom>
        <a:solidFill>
          <a:srgbClr val="8BE0F1"/>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nva Sans" panose="020B0604020202020204" charset="0"/>
            </a:rPr>
            <a:t>Climate change and disaster resilience</a:t>
          </a:r>
        </a:p>
      </dsp:txBody>
      <dsp:txXfrm>
        <a:off x="2215712" y="2025763"/>
        <a:ext cx="2008561" cy="1737640"/>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N"/>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527BBC-B189-4F67-88BE-CEC44D025D1E}" type="datetimeFigureOut">
              <a:rPr lang="en-IN" smtClean="0"/>
              <a:t>28-03-2024</a:t>
            </a:fld>
            <a:endParaRPr lang="en-IN"/>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IN"/>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IN"/>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A92E1A-ABA0-416B-BA2E-A81C7D7F10F5}" type="slidenum">
              <a:rPr lang="en-IN" smtClean="0"/>
              <a:t>‹#›</a:t>
            </a:fld>
            <a:endParaRPr lang="en-IN"/>
          </a:p>
        </p:txBody>
      </p:sp>
    </p:spTree>
    <p:extLst>
      <p:ext uri="{BB962C8B-B14F-4D97-AF65-F5344CB8AC3E}">
        <p14:creationId xmlns:p14="http://schemas.microsoft.com/office/powerpoint/2010/main" val="4175208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5A92E1A-ABA0-416B-BA2E-A81C7D7F10F5}" type="slidenum">
              <a:rPr lang="en-IN" smtClean="0"/>
              <a:t>1</a:t>
            </a:fld>
            <a:endParaRPr lang="en-IN"/>
          </a:p>
        </p:txBody>
      </p:sp>
    </p:spTree>
    <p:extLst>
      <p:ext uri="{BB962C8B-B14F-4D97-AF65-F5344CB8AC3E}">
        <p14:creationId xmlns:p14="http://schemas.microsoft.com/office/powerpoint/2010/main" val="295716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WaterAid’s work in HCF is in track with the Global Action Plan for WASH in health care facilities</a:t>
            </a:r>
          </a:p>
        </p:txBody>
      </p:sp>
      <p:sp>
        <p:nvSpPr>
          <p:cNvPr id="4" name="Slide Number Placeholder 3"/>
          <p:cNvSpPr>
            <a:spLocks noGrp="1"/>
          </p:cNvSpPr>
          <p:nvPr>
            <p:ph type="sldNum" sz="quarter" idx="5"/>
          </p:nvPr>
        </p:nvSpPr>
        <p:spPr/>
        <p:txBody>
          <a:bodyPr/>
          <a:lstStyle/>
          <a:p>
            <a:fld id="{65A92E1A-ABA0-416B-BA2E-A81C7D7F10F5}" type="slidenum">
              <a:rPr lang="en-IN" smtClean="0"/>
              <a:t>3</a:t>
            </a:fld>
            <a:endParaRPr lang="en-IN"/>
          </a:p>
        </p:txBody>
      </p:sp>
    </p:spTree>
    <p:extLst>
      <p:ext uri="{BB962C8B-B14F-4D97-AF65-F5344CB8AC3E}">
        <p14:creationId xmlns:p14="http://schemas.microsoft.com/office/powerpoint/2010/main" val="227464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Improved WASH in HCF has multiple benefits- </a:t>
            </a:r>
          </a:p>
          <a:p>
            <a:r>
              <a:rPr lang="en-IN" dirty="0"/>
              <a:t>Reduced health care acquired infections</a:t>
            </a:r>
          </a:p>
          <a:p>
            <a:r>
              <a:rPr lang="en-IN" dirty="0"/>
              <a:t>Reduced anti microbial  resistance</a:t>
            </a:r>
          </a:p>
          <a:p>
            <a:r>
              <a:rPr lang="en-IN" dirty="0"/>
              <a:t>Improved occupational health and safety</a:t>
            </a:r>
          </a:p>
          <a:p>
            <a:r>
              <a:rPr lang="en-US" dirty="0"/>
              <a:t>Outbreak prevention and control (e.g. cholera, Ebola) Diarrheal disease prevention and control</a:t>
            </a:r>
            <a:endParaRPr lang="en-IN" dirty="0"/>
          </a:p>
          <a:p>
            <a:r>
              <a:rPr lang="en-US" dirty="0"/>
              <a:t>Improved satisfaction and ability to provide safe care</a:t>
            </a:r>
          </a:p>
          <a:p>
            <a:r>
              <a:rPr lang="en-US" dirty="0"/>
              <a:t>Increased uptake of services; e.g. facility births, vaccinations</a:t>
            </a:r>
          </a:p>
          <a:p>
            <a:r>
              <a:rPr lang="en-US" dirty="0"/>
              <a:t>Health staff model good behavior; improved hygiene practices at home</a:t>
            </a:r>
          </a:p>
          <a:p>
            <a:r>
              <a:rPr lang="en-US" dirty="0"/>
              <a:t>More efficient services Disease/deaths averted</a:t>
            </a:r>
          </a:p>
          <a:p>
            <a:r>
              <a:rPr lang="en-US" dirty="0"/>
              <a:t>Facilities better prepared to continue to provide WASH in disasters; climate related events</a:t>
            </a:r>
            <a:endParaRPr lang="en-IN" dirty="0"/>
          </a:p>
          <a:p>
            <a:endParaRPr lang="en-IN" dirty="0"/>
          </a:p>
        </p:txBody>
      </p:sp>
      <p:sp>
        <p:nvSpPr>
          <p:cNvPr id="4" name="Slide Number Placeholder 3"/>
          <p:cNvSpPr>
            <a:spLocks noGrp="1"/>
          </p:cNvSpPr>
          <p:nvPr>
            <p:ph type="sldNum" sz="quarter" idx="5"/>
          </p:nvPr>
        </p:nvSpPr>
        <p:spPr/>
        <p:txBody>
          <a:bodyPr/>
          <a:lstStyle/>
          <a:p>
            <a:fld id="{65A92E1A-ABA0-416B-BA2E-A81C7D7F10F5}" type="slidenum">
              <a:rPr lang="en-IN" smtClean="0"/>
              <a:t>4</a:t>
            </a:fld>
            <a:endParaRPr lang="en-IN"/>
          </a:p>
        </p:txBody>
      </p:sp>
    </p:spTree>
    <p:extLst>
      <p:ext uri="{BB962C8B-B14F-4D97-AF65-F5344CB8AC3E}">
        <p14:creationId xmlns:p14="http://schemas.microsoft.com/office/powerpoint/2010/main" val="123820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5F6368"/>
                </a:solidFill>
                <a:effectLst/>
                <a:latin typeface="arial" panose="020B0604020202020204" pitchFamily="34" charset="0"/>
              </a:rPr>
              <a:t>Sepsis</a:t>
            </a:r>
            <a:r>
              <a:rPr lang="en-US" b="0" i="0" dirty="0">
                <a:solidFill>
                  <a:srgbClr val="4D5156"/>
                </a:solidFill>
                <a:effectLst/>
                <a:latin typeface="arial" panose="020B0604020202020204" pitchFamily="34" charset="0"/>
              </a:rPr>
              <a:t> is a serious condition in which the body responds improperly to an infection</a:t>
            </a:r>
            <a:endParaRPr lang="en-IN" dirty="0"/>
          </a:p>
        </p:txBody>
      </p:sp>
      <p:sp>
        <p:nvSpPr>
          <p:cNvPr id="4" name="Slide Number Placeholder 3"/>
          <p:cNvSpPr>
            <a:spLocks noGrp="1"/>
          </p:cNvSpPr>
          <p:nvPr>
            <p:ph type="sldNum" sz="quarter" idx="5"/>
          </p:nvPr>
        </p:nvSpPr>
        <p:spPr/>
        <p:txBody>
          <a:bodyPr/>
          <a:lstStyle/>
          <a:p>
            <a:fld id="{65A92E1A-ABA0-416B-BA2E-A81C7D7F10F5}" type="slidenum">
              <a:rPr lang="en-IN" smtClean="0"/>
              <a:t>5</a:t>
            </a:fld>
            <a:endParaRPr lang="en-IN"/>
          </a:p>
        </p:txBody>
      </p:sp>
    </p:spTree>
    <p:extLst>
      <p:ext uri="{BB962C8B-B14F-4D97-AF65-F5344CB8AC3E}">
        <p14:creationId xmlns:p14="http://schemas.microsoft.com/office/powerpoint/2010/main" val="421749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good </a:t>
            </a:r>
          </a:p>
        </p:txBody>
      </p:sp>
      <p:sp>
        <p:nvSpPr>
          <p:cNvPr id="4" name="Slide Number Placeholder 3"/>
          <p:cNvSpPr>
            <a:spLocks noGrp="1"/>
          </p:cNvSpPr>
          <p:nvPr>
            <p:ph type="sldNum" sz="quarter" idx="5"/>
          </p:nvPr>
        </p:nvSpPr>
        <p:spPr/>
        <p:txBody>
          <a:bodyPr/>
          <a:lstStyle/>
          <a:p>
            <a:fld id="{65A92E1A-ABA0-416B-BA2E-A81C7D7F10F5}" type="slidenum">
              <a:rPr lang="en-IN" smtClean="0"/>
              <a:t>6</a:t>
            </a:fld>
            <a:endParaRPr lang="en-IN"/>
          </a:p>
        </p:txBody>
      </p:sp>
    </p:spTree>
    <p:extLst>
      <p:ext uri="{BB962C8B-B14F-4D97-AF65-F5344CB8AC3E}">
        <p14:creationId xmlns:p14="http://schemas.microsoft.com/office/powerpoint/2010/main" val="1470112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Criteria for assessment</a:t>
            </a:r>
          </a:p>
          <a:p>
            <a:endParaRPr lang="en-IN" dirty="0"/>
          </a:p>
        </p:txBody>
      </p:sp>
      <p:sp>
        <p:nvSpPr>
          <p:cNvPr id="4" name="Slide Number Placeholder 3"/>
          <p:cNvSpPr>
            <a:spLocks noGrp="1"/>
          </p:cNvSpPr>
          <p:nvPr>
            <p:ph type="sldNum" sz="quarter" idx="5"/>
          </p:nvPr>
        </p:nvSpPr>
        <p:spPr/>
        <p:txBody>
          <a:bodyPr/>
          <a:lstStyle/>
          <a:p>
            <a:fld id="{65A92E1A-ABA0-416B-BA2E-A81C7D7F10F5}" type="slidenum">
              <a:rPr lang="en-IN" smtClean="0"/>
              <a:t>7</a:t>
            </a:fld>
            <a:endParaRPr lang="en-IN"/>
          </a:p>
        </p:txBody>
      </p:sp>
    </p:spTree>
    <p:extLst>
      <p:ext uri="{BB962C8B-B14F-4D97-AF65-F5344CB8AC3E}">
        <p14:creationId xmlns:p14="http://schemas.microsoft.com/office/powerpoint/2010/main" val="193842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5A92E1A-ABA0-416B-BA2E-A81C7D7F10F5}" type="slidenum">
              <a:rPr lang="en-IN" smtClean="0"/>
              <a:t>10</a:t>
            </a:fld>
            <a:endParaRPr lang="en-IN"/>
          </a:p>
        </p:txBody>
      </p:sp>
    </p:spTree>
    <p:extLst>
      <p:ext uri="{BB962C8B-B14F-4D97-AF65-F5344CB8AC3E}">
        <p14:creationId xmlns:p14="http://schemas.microsoft.com/office/powerpoint/2010/main" val="159840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5A92E1A-ABA0-416B-BA2E-A81C7D7F10F5}" type="slidenum">
              <a:rPr lang="en-IN" smtClean="0"/>
              <a:t>11</a:t>
            </a:fld>
            <a:endParaRPr lang="en-IN"/>
          </a:p>
        </p:txBody>
      </p:sp>
    </p:spTree>
    <p:extLst>
      <p:ext uri="{BB962C8B-B14F-4D97-AF65-F5344CB8AC3E}">
        <p14:creationId xmlns:p14="http://schemas.microsoft.com/office/powerpoint/2010/main" val="135526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5A92E1A-ABA0-416B-BA2E-A81C7D7F10F5}" type="slidenum">
              <a:rPr lang="en-IN" smtClean="0"/>
              <a:t>13</a:t>
            </a:fld>
            <a:endParaRPr lang="en-IN"/>
          </a:p>
        </p:txBody>
      </p:sp>
    </p:spTree>
    <p:extLst>
      <p:ext uri="{BB962C8B-B14F-4D97-AF65-F5344CB8AC3E}">
        <p14:creationId xmlns:p14="http://schemas.microsoft.com/office/powerpoint/2010/main" val="3614071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86DA41F8-784B-48C7-9433-238C823EFC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163800" y="8648700"/>
            <a:ext cx="2674620" cy="1485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798801F-BAEA-4CBF-B4F6-350D1CC75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163800" y="8648700"/>
            <a:ext cx="2674620" cy="14859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EC597E08-5537-443E-A790-F2EEA5E984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163800" y="8648700"/>
            <a:ext cx="2674620" cy="14859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38EE88EC-B6C1-4DE3-BF7A-058E292FB8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163800" y="8648700"/>
            <a:ext cx="2674620" cy="1485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FC7CECFB-B6DE-420D-8EC4-064CA1449C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163800" y="8648700"/>
            <a:ext cx="2674620" cy="14859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8A6B6FA5-4698-4348-B74F-29D61127B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163800" y="8648700"/>
            <a:ext cx="2674620" cy="14859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DDF17FEF-D5A8-4A64-9C46-08DA4066A0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163800" y="8648700"/>
            <a:ext cx="2674620" cy="14859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23B42B7E-4C2C-484F-9623-DADDD5C768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163800" y="8648700"/>
            <a:ext cx="2674620" cy="14859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A1D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7E0A29-958B-4272-B45C-F1A04109FE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6" y="0"/>
            <a:ext cx="18451286" cy="10287000"/>
          </a:xfrm>
          <a:prstGeom prst="rect">
            <a:avLst/>
          </a:prstGeom>
        </p:spPr>
      </p:pic>
      <p:grpSp>
        <p:nvGrpSpPr>
          <p:cNvPr id="5" name="Group 5"/>
          <p:cNvGrpSpPr/>
          <p:nvPr/>
        </p:nvGrpSpPr>
        <p:grpSpPr>
          <a:xfrm>
            <a:off x="185058" y="3814614"/>
            <a:ext cx="18255342" cy="7019958"/>
            <a:chOff x="-161830" y="-123809"/>
            <a:chExt cx="24340456" cy="9359944"/>
          </a:xfrm>
        </p:grpSpPr>
        <p:sp>
          <p:nvSpPr>
            <p:cNvPr id="6" name="TextBox 6"/>
            <p:cNvSpPr txBox="1"/>
            <p:nvPr/>
          </p:nvSpPr>
          <p:spPr>
            <a:xfrm>
              <a:off x="2334625" y="3335392"/>
              <a:ext cx="21844001" cy="5170647"/>
            </a:xfrm>
            <a:prstGeom prst="rect">
              <a:avLst/>
            </a:prstGeom>
            <a:noFill/>
          </p:spPr>
          <p:txBody>
            <a:bodyPr wrap="square" lIns="0" tIns="0" rIns="0" bIns="0" rtlCol="0" anchor="t">
              <a:spAutoFit/>
            </a:bodyPr>
            <a:lstStyle/>
            <a:p>
              <a:pPr algn="r">
                <a:lnSpc>
                  <a:spcPct val="150000"/>
                </a:lnSpc>
              </a:pPr>
              <a:r>
                <a:rPr lang="en-US" sz="6000" b="1" spc="-240" dirty="0">
                  <a:solidFill>
                    <a:srgbClr val="FFFCFC"/>
                  </a:solidFill>
                  <a:latin typeface="Canva Sans Bold" panose="020B0604020202020204" charset="0"/>
                </a:rPr>
                <a:t>WASH IN HEALTH CARE FACILITIES (HCF)  </a:t>
              </a:r>
            </a:p>
            <a:p>
              <a:pPr algn="r">
                <a:lnSpc>
                  <a:spcPct val="150000"/>
                </a:lnSpc>
              </a:pPr>
              <a:r>
                <a:rPr lang="en-US" sz="6000" b="1" spc="-240" dirty="0">
                  <a:solidFill>
                    <a:srgbClr val="FFFCFC"/>
                  </a:solidFill>
                  <a:latin typeface="Canva Sans Bold" panose="020B0604020202020204" charset="0"/>
                </a:rPr>
                <a:t>- </a:t>
              </a:r>
              <a:r>
                <a:rPr lang="en-US" sz="4800" b="1" spc="-240" dirty="0">
                  <a:solidFill>
                    <a:srgbClr val="FFFCFC"/>
                  </a:solidFill>
                  <a:latin typeface="Canva Sans Bold" panose="020B0604020202020204" charset="0"/>
                </a:rPr>
                <a:t>LEARNINGS FROM THE FIELD</a:t>
              </a:r>
            </a:p>
            <a:p>
              <a:r>
                <a:rPr lang="en-US" sz="3600" b="1" spc="-240" dirty="0">
                  <a:solidFill>
                    <a:srgbClr val="FFFCFC"/>
                  </a:solidFill>
                  <a:latin typeface="Canva Sans Bold" panose="020B0604020202020204" charset="0"/>
                </a:rPr>
                <a:t>   </a:t>
              </a:r>
            </a:p>
            <a:p>
              <a:pPr algn="r"/>
              <a:r>
                <a:rPr lang="en-US" sz="3600" b="1" spc="-240" dirty="0">
                  <a:solidFill>
                    <a:srgbClr val="FFFCFC"/>
                  </a:solidFill>
                  <a:latin typeface="Canva Sans Bold" panose="020B0604020202020204" charset="0"/>
                </a:rPr>
                <a:t>  - Aswati Warrier, WaterAid India</a:t>
              </a:r>
              <a:endParaRPr lang="en-US" sz="4400" b="1" spc="-240" dirty="0">
                <a:solidFill>
                  <a:srgbClr val="FFFCFC"/>
                </a:solidFill>
                <a:latin typeface="Canva Sans Bold" panose="020B0604020202020204" charset="0"/>
              </a:endParaRPr>
            </a:p>
          </p:txBody>
        </p:sp>
        <p:sp>
          <p:nvSpPr>
            <p:cNvPr id="7" name="TextBox 7"/>
            <p:cNvSpPr txBox="1"/>
            <p:nvPr/>
          </p:nvSpPr>
          <p:spPr>
            <a:xfrm>
              <a:off x="-161830" y="-123809"/>
              <a:ext cx="14277720" cy="666751"/>
            </a:xfrm>
            <a:prstGeom prst="rect">
              <a:avLst/>
            </a:prstGeom>
          </p:spPr>
          <p:txBody>
            <a:bodyPr lIns="0" tIns="0" rIns="0" bIns="0" rtlCol="0" anchor="t">
              <a:spAutoFit/>
            </a:bodyPr>
            <a:lstStyle/>
            <a:p>
              <a:pPr>
                <a:lnSpc>
                  <a:spcPts val="3839"/>
                </a:lnSpc>
              </a:pPr>
              <a:endParaRPr/>
            </a:p>
          </p:txBody>
        </p:sp>
        <p:sp>
          <p:nvSpPr>
            <p:cNvPr id="8" name="TextBox 8"/>
            <p:cNvSpPr txBox="1"/>
            <p:nvPr/>
          </p:nvSpPr>
          <p:spPr>
            <a:xfrm>
              <a:off x="0" y="8718610"/>
              <a:ext cx="14277721" cy="517525"/>
            </a:xfrm>
            <a:prstGeom prst="rect">
              <a:avLst/>
            </a:prstGeom>
          </p:spPr>
          <p:txBody>
            <a:bodyPr lIns="0" tIns="0" rIns="0" bIns="0" rtlCol="0" anchor="t">
              <a:spAutoFit/>
            </a:bodyPr>
            <a:lstStyle/>
            <a:p>
              <a:pPr>
                <a:lnSpc>
                  <a:spcPts val="3000"/>
                </a:lnSpc>
              </a:pPr>
              <a:endParaRPr/>
            </a:p>
          </p:txBody>
        </p:sp>
      </p:grpSp>
      <p:pic>
        <p:nvPicPr>
          <p:cNvPr id="11" name="Picture 10">
            <a:extLst>
              <a:ext uri="{FF2B5EF4-FFF2-40B4-BE49-F238E27FC236}">
                <a16:creationId xmlns:a16="http://schemas.microsoft.com/office/drawing/2014/main" id="{F1611D54-0EB6-4FE8-ADDD-FF660EC8F9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97744" y="1028700"/>
            <a:ext cx="3858985" cy="1140738"/>
          </a:xfrm>
          <a:prstGeom prst="rect">
            <a:avLst/>
          </a:prstGeom>
        </p:spPr>
      </p:pic>
      <p:grpSp>
        <p:nvGrpSpPr>
          <p:cNvPr id="12" name="Group 11">
            <a:extLst>
              <a:ext uri="{FF2B5EF4-FFF2-40B4-BE49-F238E27FC236}">
                <a16:creationId xmlns:a16="http://schemas.microsoft.com/office/drawing/2014/main" id="{65E2B4C6-8EB5-4FBF-9843-924C4A2E047E}"/>
              </a:ext>
            </a:extLst>
          </p:cNvPr>
          <p:cNvGrpSpPr/>
          <p:nvPr/>
        </p:nvGrpSpPr>
        <p:grpSpPr>
          <a:xfrm>
            <a:off x="15392400" y="114300"/>
            <a:ext cx="2702258" cy="573206"/>
            <a:chOff x="5145206" y="4229953"/>
            <a:chExt cx="4017264" cy="913547"/>
          </a:xfrm>
        </p:grpSpPr>
        <p:pic>
          <p:nvPicPr>
            <p:cNvPr id="13" name="Picture 12">
              <a:extLst>
                <a:ext uri="{FF2B5EF4-FFF2-40B4-BE49-F238E27FC236}">
                  <a16:creationId xmlns:a16="http://schemas.microsoft.com/office/drawing/2014/main" id="{216CEB30-98DA-4422-A49B-C75CB56F63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22516" y="4229953"/>
              <a:ext cx="2939954" cy="900752"/>
            </a:xfrm>
            <a:prstGeom prst="rect">
              <a:avLst/>
            </a:prstGeom>
          </p:spPr>
        </p:pic>
        <p:pic>
          <p:nvPicPr>
            <p:cNvPr id="14" name="Picture 13">
              <a:extLst>
                <a:ext uri="{FF2B5EF4-FFF2-40B4-BE49-F238E27FC236}">
                  <a16:creationId xmlns:a16="http://schemas.microsoft.com/office/drawing/2014/main" id="{E4478546-ACF5-4AE1-A928-85D22504C7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45206" y="4242153"/>
              <a:ext cx="901347" cy="901347"/>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3"/>
          <p:cNvSpPr/>
          <p:nvPr/>
        </p:nvSpPr>
        <p:spPr>
          <a:xfrm>
            <a:off x="9811169" y="2567860"/>
            <a:ext cx="8476831" cy="7719140"/>
          </a:xfrm>
          <a:custGeom>
            <a:avLst/>
            <a:gdLst/>
            <a:ahLst/>
            <a:cxnLst/>
            <a:rect l="l" t="t" r="r" b="b"/>
            <a:pathLst>
              <a:path w="8828193" h="7719140">
                <a:moveTo>
                  <a:pt x="0" y="0"/>
                </a:moveTo>
                <a:lnTo>
                  <a:pt x="8828193" y="0"/>
                </a:lnTo>
                <a:lnTo>
                  <a:pt x="8828193" y="7719140"/>
                </a:lnTo>
                <a:lnTo>
                  <a:pt x="0" y="771914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 name="Freeform 2"/>
          <p:cNvSpPr/>
          <p:nvPr/>
        </p:nvSpPr>
        <p:spPr>
          <a:xfrm>
            <a:off x="16330" y="0"/>
            <a:ext cx="8610600" cy="4717170"/>
          </a:xfrm>
          <a:custGeom>
            <a:avLst/>
            <a:gdLst/>
            <a:ahLst/>
            <a:cxnLst/>
            <a:rect l="l" t="t" r="r" b="b"/>
            <a:pathLst>
              <a:path w="9811169" h="7719140">
                <a:moveTo>
                  <a:pt x="0" y="0"/>
                </a:moveTo>
                <a:lnTo>
                  <a:pt x="9811169" y="0"/>
                </a:lnTo>
                <a:lnTo>
                  <a:pt x="9811169" y="7719140"/>
                </a:lnTo>
                <a:lnTo>
                  <a:pt x="0" y="771914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TextBox 6">
            <a:extLst>
              <a:ext uri="{FF2B5EF4-FFF2-40B4-BE49-F238E27FC236}">
                <a16:creationId xmlns:a16="http://schemas.microsoft.com/office/drawing/2014/main" id="{A188108E-A306-4BE3-944E-70D3F79A5084}"/>
              </a:ext>
            </a:extLst>
          </p:cNvPr>
          <p:cNvSpPr txBox="1"/>
          <p:nvPr/>
        </p:nvSpPr>
        <p:spPr>
          <a:xfrm>
            <a:off x="6324600" y="0"/>
            <a:ext cx="11947070" cy="1757404"/>
          </a:xfrm>
          <a:prstGeom prst="rect">
            <a:avLst/>
          </a:prstGeom>
        </p:spPr>
        <p:txBody>
          <a:bodyPr wrap="square" lIns="0" tIns="0" rIns="0" bIns="0" rtlCol="0" anchor="t">
            <a:spAutoFit/>
          </a:bodyPr>
          <a:lstStyle/>
          <a:p>
            <a:pPr algn="ctr">
              <a:lnSpc>
                <a:spcPts val="7279"/>
              </a:lnSpc>
            </a:pPr>
            <a:r>
              <a:rPr lang="en-US" sz="3600" b="1" dirty="0">
                <a:solidFill>
                  <a:srgbClr val="000000"/>
                </a:solidFill>
                <a:latin typeface="Canva Sans Bold" panose="020B0604020202020204" charset="0"/>
              </a:rPr>
              <a:t>Post Intervention</a:t>
            </a:r>
          </a:p>
          <a:p>
            <a:pPr algn="ctr">
              <a:lnSpc>
                <a:spcPts val="7279"/>
              </a:lnSpc>
            </a:pPr>
            <a:r>
              <a:rPr lang="en-US" sz="3600" b="1" dirty="0">
                <a:solidFill>
                  <a:srgbClr val="000000"/>
                </a:solidFill>
                <a:latin typeface="Canva Sans Bold" panose="020B0604020202020204" charset="0"/>
              </a:rPr>
              <a:t>Urban Primary Health Center, Bengaluru</a:t>
            </a:r>
          </a:p>
        </p:txBody>
      </p:sp>
      <p:pic>
        <p:nvPicPr>
          <p:cNvPr id="10" name="Picture 9">
            <a:extLst>
              <a:ext uri="{FF2B5EF4-FFF2-40B4-BE49-F238E27FC236}">
                <a16:creationId xmlns:a16="http://schemas.microsoft.com/office/drawing/2014/main" id="{84CEF1F3-9D14-4F77-B882-90474335D28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4533900"/>
            <a:ext cx="8610600" cy="57531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C"/>
        </a:solidFill>
        <a:effectLst/>
      </p:bgPr>
    </p:bg>
    <p:spTree>
      <p:nvGrpSpPr>
        <p:cNvPr id="1" name=""/>
        <p:cNvGrpSpPr/>
        <p:nvPr/>
      </p:nvGrpSpPr>
      <p:grpSpPr>
        <a:xfrm>
          <a:off x="0" y="0"/>
          <a:ext cx="0" cy="0"/>
          <a:chOff x="0" y="0"/>
          <a:chExt cx="0" cy="0"/>
        </a:xfrm>
      </p:grpSpPr>
      <p:grpSp>
        <p:nvGrpSpPr>
          <p:cNvPr id="2" name="Group 2"/>
          <p:cNvGrpSpPr/>
          <p:nvPr/>
        </p:nvGrpSpPr>
        <p:grpSpPr>
          <a:xfrm>
            <a:off x="0" y="69234"/>
            <a:ext cx="8815328" cy="10287000"/>
            <a:chOff x="0" y="0"/>
            <a:chExt cx="11753770" cy="13716000"/>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1753770" cy="13716000"/>
            </a:xfrm>
            <a:prstGeom prst="rect">
              <a:avLst/>
            </a:prstGeom>
          </p:spPr>
        </p:pic>
      </p:grpSp>
      <p:sp>
        <p:nvSpPr>
          <p:cNvPr id="4" name="Freeform 4"/>
          <p:cNvSpPr/>
          <p:nvPr/>
        </p:nvSpPr>
        <p:spPr>
          <a:xfrm>
            <a:off x="9697810" y="2208380"/>
            <a:ext cx="2182014" cy="1633465"/>
          </a:xfrm>
          <a:custGeom>
            <a:avLst/>
            <a:gdLst/>
            <a:ahLst/>
            <a:cxnLst/>
            <a:rect l="l" t="t" r="r" b="b"/>
            <a:pathLst>
              <a:path w="2182014" h="1633465">
                <a:moveTo>
                  <a:pt x="0" y="0"/>
                </a:moveTo>
                <a:lnTo>
                  <a:pt x="2182014" y="0"/>
                </a:lnTo>
                <a:lnTo>
                  <a:pt x="2182014" y="1633465"/>
                </a:lnTo>
                <a:lnTo>
                  <a:pt x="0" y="1633465"/>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3964301" y="6261118"/>
            <a:ext cx="3294999" cy="1939961"/>
          </a:xfrm>
          <a:custGeom>
            <a:avLst/>
            <a:gdLst/>
            <a:ahLst/>
            <a:cxnLst/>
            <a:rect l="l" t="t" r="r" b="b"/>
            <a:pathLst>
              <a:path w="3294999" h="1939961">
                <a:moveTo>
                  <a:pt x="0" y="0"/>
                </a:moveTo>
                <a:lnTo>
                  <a:pt x="3294999" y="0"/>
                </a:lnTo>
                <a:lnTo>
                  <a:pt x="3294999" y="1939961"/>
                </a:lnTo>
                <a:lnTo>
                  <a:pt x="0" y="1939961"/>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9674453" y="6445155"/>
            <a:ext cx="3081196" cy="1914787"/>
          </a:xfrm>
          <a:custGeom>
            <a:avLst/>
            <a:gdLst/>
            <a:ahLst/>
            <a:cxnLst/>
            <a:rect l="l" t="t" r="r" b="b"/>
            <a:pathLst>
              <a:path w="3081196" h="1914787">
                <a:moveTo>
                  <a:pt x="0" y="0"/>
                </a:moveTo>
                <a:lnTo>
                  <a:pt x="3081196" y="0"/>
                </a:lnTo>
                <a:lnTo>
                  <a:pt x="3081196" y="1914787"/>
                </a:lnTo>
                <a:lnTo>
                  <a:pt x="0" y="191478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14325600" y="2288863"/>
            <a:ext cx="2624263" cy="2135900"/>
          </a:xfrm>
          <a:custGeom>
            <a:avLst/>
            <a:gdLst/>
            <a:ahLst/>
            <a:cxnLst/>
            <a:rect l="l" t="t" r="r" b="b"/>
            <a:pathLst>
              <a:path w="2624263" h="2135900">
                <a:moveTo>
                  <a:pt x="0" y="0"/>
                </a:moveTo>
                <a:lnTo>
                  <a:pt x="2624263" y="0"/>
                </a:lnTo>
                <a:lnTo>
                  <a:pt x="2624263" y="2135899"/>
                </a:lnTo>
                <a:lnTo>
                  <a:pt x="0" y="2135899"/>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TextBox 8"/>
          <p:cNvSpPr txBox="1"/>
          <p:nvPr/>
        </p:nvSpPr>
        <p:spPr>
          <a:xfrm>
            <a:off x="187674" y="2895241"/>
            <a:ext cx="8956326" cy="390525"/>
          </a:xfrm>
          <a:prstGeom prst="rect">
            <a:avLst/>
          </a:prstGeom>
        </p:spPr>
        <p:txBody>
          <a:bodyPr lIns="0" tIns="0" rIns="0" bIns="0" rtlCol="0" anchor="t">
            <a:spAutoFit/>
          </a:bodyPr>
          <a:lstStyle/>
          <a:p>
            <a:pPr>
              <a:lnSpc>
                <a:spcPts val="3000"/>
              </a:lnSpc>
            </a:pPr>
            <a:endParaRPr/>
          </a:p>
        </p:txBody>
      </p:sp>
      <p:sp>
        <p:nvSpPr>
          <p:cNvPr id="9" name="TextBox 9"/>
          <p:cNvSpPr txBox="1"/>
          <p:nvPr/>
        </p:nvSpPr>
        <p:spPr>
          <a:xfrm>
            <a:off x="-1158446" y="185696"/>
            <a:ext cx="19446446" cy="1179682"/>
          </a:xfrm>
          <a:prstGeom prst="rect">
            <a:avLst/>
          </a:prstGeom>
        </p:spPr>
        <p:txBody>
          <a:bodyPr lIns="0" tIns="0" rIns="0" bIns="0" rtlCol="0" anchor="t">
            <a:spAutoFit/>
          </a:bodyPr>
          <a:lstStyle/>
          <a:p>
            <a:pPr algn="ctr">
              <a:lnSpc>
                <a:spcPts val="10220"/>
              </a:lnSpc>
            </a:pPr>
            <a:r>
              <a:rPr lang="en-US" sz="6000" dirty="0">
                <a:solidFill>
                  <a:srgbClr val="000000"/>
                </a:solidFill>
                <a:latin typeface="Canva Sans Bold"/>
              </a:rPr>
              <a:t>TAKING FORWARD THE LEARNINGS</a:t>
            </a:r>
          </a:p>
        </p:txBody>
      </p:sp>
      <p:sp>
        <p:nvSpPr>
          <p:cNvPr id="10" name="TextBox 10"/>
          <p:cNvSpPr txBox="1"/>
          <p:nvPr/>
        </p:nvSpPr>
        <p:spPr>
          <a:xfrm>
            <a:off x="9467231" y="3959423"/>
            <a:ext cx="2606548" cy="999569"/>
          </a:xfrm>
          <a:prstGeom prst="rect">
            <a:avLst/>
          </a:prstGeom>
        </p:spPr>
        <p:txBody>
          <a:bodyPr lIns="0" tIns="0" rIns="0" bIns="0" rtlCol="0" anchor="t">
            <a:spAutoFit/>
          </a:bodyPr>
          <a:lstStyle/>
          <a:p>
            <a:pPr algn="ctr">
              <a:lnSpc>
                <a:spcPts val="4060"/>
              </a:lnSpc>
            </a:pPr>
            <a:r>
              <a:rPr lang="en-US" sz="2400" dirty="0">
                <a:solidFill>
                  <a:srgbClr val="000000"/>
                </a:solidFill>
                <a:latin typeface="Canva Sans Bold"/>
              </a:rPr>
              <a:t>Need for a focus on Sub-centers</a:t>
            </a:r>
          </a:p>
        </p:txBody>
      </p:sp>
      <p:sp>
        <p:nvSpPr>
          <p:cNvPr id="11" name="TextBox 11"/>
          <p:cNvSpPr txBox="1"/>
          <p:nvPr/>
        </p:nvSpPr>
        <p:spPr>
          <a:xfrm>
            <a:off x="9537044" y="8639811"/>
            <a:ext cx="3356013" cy="794320"/>
          </a:xfrm>
          <a:prstGeom prst="rect">
            <a:avLst/>
          </a:prstGeom>
        </p:spPr>
        <p:txBody>
          <a:bodyPr lIns="0" tIns="0" rIns="0" bIns="0" rtlCol="0" anchor="t">
            <a:spAutoFit/>
          </a:bodyPr>
          <a:lstStyle/>
          <a:p>
            <a:pPr algn="just">
              <a:lnSpc>
                <a:spcPts val="3220"/>
              </a:lnSpc>
            </a:pPr>
            <a:r>
              <a:rPr lang="en-US" sz="2300" dirty="0">
                <a:solidFill>
                  <a:srgbClr val="000000"/>
                </a:solidFill>
                <a:latin typeface="Canva Sans Bold"/>
              </a:rPr>
              <a:t>Accessibility of WASH for all</a:t>
            </a:r>
          </a:p>
        </p:txBody>
      </p:sp>
      <p:sp>
        <p:nvSpPr>
          <p:cNvPr id="12" name="TextBox 12"/>
          <p:cNvSpPr txBox="1"/>
          <p:nvPr/>
        </p:nvSpPr>
        <p:spPr>
          <a:xfrm>
            <a:off x="13915923" y="8639811"/>
            <a:ext cx="3806755" cy="794320"/>
          </a:xfrm>
          <a:prstGeom prst="rect">
            <a:avLst/>
          </a:prstGeom>
        </p:spPr>
        <p:txBody>
          <a:bodyPr lIns="0" tIns="0" rIns="0" bIns="0" rtlCol="0" anchor="t">
            <a:spAutoFit/>
          </a:bodyPr>
          <a:lstStyle/>
          <a:p>
            <a:pPr>
              <a:lnSpc>
                <a:spcPts val="3220"/>
              </a:lnSpc>
            </a:pPr>
            <a:r>
              <a:rPr lang="en-US" sz="2300" dirty="0">
                <a:solidFill>
                  <a:srgbClr val="000000"/>
                </a:solidFill>
                <a:latin typeface="Canva Sans Bold"/>
              </a:rPr>
              <a:t>Operation, Maintenance and Sustainability</a:t>
            </a:r>
          </a:p>
        </p:txBody>
      </p:sp>
      <p:sp>
        <p:nvSpPr>
          <p:cNvPr id="13" name="TextBox 13"/>
          <p:cNvSpPr txBox="1"/>
          <p:nvPr/>
        </p:nvSpPr>
        <p:spPr>
          <a:xfrm>
            <a:off x="14325600" y="4435281"/>
            <a:ext cx="2764154" cy="789303"/>
          </a:xfrm>
          <a:prstGeom prst="rect">
            <a:avLst/>
          </a:prstGeom>
        </p:spPr>
        <p:txBody>
          <a:bodyPr lIns="0" tIns="0" rIns="0" bIns="0" rtlCol="0" anchor="t">
            <a:spAutoFit/>
          </a:bodyPr>
          <a:lstStyle/>
          <a:p>
            <a:pPr algn="ctr">
              <a:lnSpc>
                <a:spcPts val="3220"/>
              </a:lnSpc>
            </a:pPr>
            <a:r>
              <a:rPr lang="en-US" sz="2300">
                <a:solidFill>
                  <a:srgbClr val="000000"/>
                </a:solidFill>
                <a:latin typeface="Canva Sans Bold"/>
              </a:rPr>
              <a:t>Monitoring Mechanisms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266FD-C3BC-4764-B3F6-2750916317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7543800" cy="10287000"/>
          </a:xfrm>
          <a:prstGeom prst="rect">
            <a:avLst/>
          </a:prstGeom>
        </p:spPr>
      </p:pic>
      <p:pic>
        <p:nvPicPr>
          <p:cNvPr id="5" name="Picture 4">
            <a:extLst>
              <a:ext uri="{FF2B5EF4-FFF2-40B4-BE49-F238E27FC236}">
                <a16:creationId xmlns:a16="http://schemas.microsoft.com/office/drawing/2014/main" id="{CFF0AC1D-558B-4657-BC4F-1DAE6B9418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11143" y="0"/>
            <a:ext cx="10776857" cy="5295900"/>
          </a:xfrm>
          <a:prstGeom prst="rect">
            <a:avLst/>
          </a:prstGeom>
        </p:spPr>
      </p:pic>
      <p:pic>
        <p:nvPicPr>
          <p:cNvPr id="7" name="Picture 6">
            <a:extLst>
              <a:ext uri="{FF2B5EF4-FFF2-40B4-BE49-F238E27FC236}">
                <a16:creationId xmlns:a16="http://schemas.microsoft.com/office/drawing/2014/main" id="{161D77C0-157C-43F2-AA38-EBBECDD6D4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5700" y="5127171"/>
            <a:ext cx="10782300" cy="5159829"/>
          </a:xfrm>
          <a:prstGeom prst="rect">
            <a:avLst/>
          </a:prstGeom>
        </p:spPr>
      </p:pic>
    </p:spTree>
    <p:extLst>
      <p:ext uri="{BB962C8B-B14F-4D97-AF65-F5344CB8AC3E}">
        <p14:creationId xmlns:p14="http://schemas.microsoft.com/office/powerpoint/2010/main" val="3417591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734800" y="3924300"/>
            <a:ext cx="7109254" cy="2281233"/>
            <a:chOff x="-1070884" y="-209556"/>
            <a:chExt cx="9479005" cy="3041644"/>
          </a:xfrm>
        </p:grpSpPr>
        <p:sp>
          <p:nvSpPr>
            <p:cNvPr id="5" name="TextBox 5"/>
            <p:cNvSpPr txBox="1"/>
            <p:nvPr/>
          </p:nvSpPr>
          <p:spPr>
            <a:xfrm>
              <a:off x="-1070884" y="-209556"/>
              <a:ext cx="8408121" cy="1826468"/>
            </a:xfrm>
            <a:prstGeom prst="rect">
              <a:avLst/>
            </a:prstGeom>
          </p:spPr>
          <p:txBody>
            <a:bodyPr lIns="0" tIns="0" rIns="0" bIns="0" rtlCol="0" anchor="t">
              <a:spAutoFit/>
            </a:bodyPr>
            <a:lstStyle/>
            <a:p>
              <a:pPr marL="0" lvl="0" indent="0">
                <a:lnSpc>
                  <a:spcPts val="10660"/>
                </a:lnSpc>
              </a:pPr>
              <a:r>
                <a:rPr lang="en-US" sz="8200" spc="-246" dirty="0">
                  <a:solidFill>
                    <a:srgbClr val="000000"/>
                  </a:solidFill>
                  <a:latin typeface="Telegraf Bold"/>
                </a:rPr>
                <a:t>Questions?</a:t>
              </a:r>
            </a:p>
          </p:txBody>
        </p:sp>
        <p:sp>
          <p:nvSpPr>
            <p:cNvPr id="6" name="TextBox 6"/>
            <p:cNvSpPr txBox="1"/>
            <p:nvPr/>
          </p:nvSpPr>
          <p:spPr>
            <a:xfrm>
              <a:off x="0" y="2338270"/>
              <a:ext cx="8408121" cy="493818"/>
            </a:xfrm>
            <a:prstGeom prst="rect">
              <a:avLst/>
            </a:prstGeom>
          </p:spPr>
          <p:txBody>
            <a:bodyPr lIns="0" tIns="0" rIns="0" bIns="0" rtlCol="0" anchor="t">
              <a:spAutoFit/>
            </a:bodyPr>
            <a:lstStyle/>
            <a:p>
              <a:pPr>
                <a:lnSpc>
                  <a:spcPts val="3080"/>
                </a:lnSpc>
                <a:spcBef>
                  <a:spcPct val="0"/>
                </a:spcBef>
              </a:pPr>
              <a:endParaRPr/>
            </a:p>
          </p:txBody>
        </p:sp>
      </p:grpSp>
      <p:pic>
        <p:nvPicPr>
          <p:cNvPr id="8" name="Picture 7">
            <a:extLst>
              <a:ext uri="{FF2B5EF4-FFF2-40B4-BE49-F238E27FC236}">
                <a16:creationId xmlns:a16="http://schemas.microsoft.com/office/drawing/2014/main" id="{3F8ED99F-A840-4978-B12F-A09AE1399218}"/>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a:ext>
            </a:extLst>
          </a:blip>
          <a:srcRect/>
          <a:stretch/>
        </p:blipFill>
        <p:spPr>
          <a:xfrm>
            <a:off x="27214" y="0"/>
            <a:ext cx="10183586" cy="10287000"/>
          </a:xfrm>
          <a:prstGeom prst="rect">
            <a:avLst/>
          </a:prstGeom>
        </p:spPr>
      </p:pic>
      <p:pic>
        <p:nvPicPr>
          <p:cNvPr id="9" name="Picture 8">
            <a:extLst>
              <a:ext uri="{FF2B5EF4-FFF2-40B4-BE49-F238E27FC236}">
                <a16:creationId xmlns:a16="http://schemas.microsoft.com/office/drawing/2014/main" id="{FD7BD32F-D872-46EA-860C-CFF33798D7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83296" y="8988879"/>
            <a:ext cx="2777490" cy="129812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68283" y="6849778"/>
            <a:ext cx="3173658" cy="461665"/>
          </a:xfrm>
          <a:prstGeom prst="rect">
            <a:avLst/>
          </a:prstGeom>
          <a:noFill/>
        </p:spPr>
        <p:txBody>
          <a:bodyPr wrap="square" rtlCol="0">
            <a:spAutoFit/>
          </a:bodyPr>
          <a:lstStyle/>
          <a:p>
            <a:pPr algn="ctr" defTabSz="1371531">
              <a:defRPr/>
            </a:pPr>
            <a:r>
              <a:rPr lang="en-US" sz="2400" b="1">
                <a:solidFill>
                  <a:prstClr val="black"/>
                </a:solidFill>
                <a:latin typeface="Noto Sans" panose="020B0502040504020204" pitchFamily="34"/>
                <a:ea typeface="Noto Sans" panose="020B0502040504020204" pitchFamily="34"/>
                <a:cs typeface="Noto Sans" panose="020B0502040504020204" pitchFamily="34"/>
              </a:rPr>
              <a:t>Drinking water</a:t>
            </a:r>
          </a:p>
        </p:txBody>
      </p:sp>
      <p:sp>
        <p:nvSpPr>
          <p:cNvPr id="17" name="TextBox 16"/>
          <p:cNvSpPr txBox="1"/>
          <p:nvPr/>
        </p:nvSpPr>
        <p:spPr>
          <a:xfrm>
            <a:off x="5767390" y="6777884"/>
            <a:ext cx="2233823" cy="830997"/>
          </a:xfrm>
          <a:prstGeom prst="rect">
            <a:avLst/>
          </a:prstGeom>
          <a:noFill/>
        </p:spPr>
        <p:txBody>
          <a:bodyPr wrap="square" rtlCol="0">
            <a:spAutoFit/>
          </a:bodyPr>
          <a:lstStyle/>
          <a:p>
            <a:pPr algn="ctr" defTabSz="1371531">
              <a:defRPr/>
            </a:pPr>
            <a:r>
              <a:rPr lang="en-US" sz="2400" b="1">
                <a:solidFill>
                  <a:prstClr val="black"/>
                </a:solidFill>
                <a:latin typeface="Noto Sans" panose="020B0502040504020204" pitchFamily="34"/>
                <a:ea typeface="Noto Sans" panose="020B0502040504020204" pitchFamily="34"/>
                <a:cs typeface="Noto Sans" panose="020B0502040504020204" pitchFamily="34"/>
              </a:rPr>
              <a:t>WASH in Institutions</a:t>
            </a:r>
          </a:p>
        </p:txBody>
      </p:sp>
      <p:sp>
        <p:nvSpPr>
          <p:cNvPr id="18" name="TextBox 17"/>
          <p:cNvSpPr txBox="1"/>
          <p:nvPr/>
        </p:nvSpPr>
        <p:spPr>
          <a:xfrm>
            <a:off x="10434514" y="6777884"/>
            <a:ext cx="2049356" cy="1938992"/>
          </a:xfrm>
          <a:prstGeom prst="rect">
            <a:avLst/>
          </a:prstGeom>
          <a:noFill/>
        </p:spPr>
        <p:txBody>
          <a:bodyPr wrap="square" rtlCol="0">
            <a:spAutoFit/>
          </a:bodyPr>
          <a:lstStyle/>
          <a:p>
            <a:pPr algn="ctr" defTabSz="1371531">
              <a:defRPr/>
            </a:pPr>
            <a:r>
              <a:rPr lang="en-US" sz="2400" b="1">
                <a:solidFill>
                  <a:prstClr val="black"/>
                </a:solidFill>
                <a:latin typeface="Noto Sans" panose="020B0502040504020204" pitchFamily="34"/>
                <a:ea typeface="Noto Sans" panose="020B0502040504020204" pitchFamily="34"/>
                <a:cs typeface="Noto Sans" panose="020B0502040504020204" pitchFamily="34"/>
              </a:rPr>
              <a:t>Inclusive, sustainable sanitation</a:t>
            </a:r>
          </a:p>
          <a:p>
            <a:pPr algn="ctr" defTabSz="1371531">
              <a:defRPr/>
            </a:pPr>
            <a:endParaRPr lang="en-US" sz="2400" b="1">
              <a:solidFill>
                <a:prstClr val="black"/>
              </a:solidFill>
              <a:latin typeface="Noto Sans" panose="020B0502040504020204" pitchFamily="34"/>
              <a:ea typeface="Noto Sans" panose="020B0502040504020204" pitchFamily="34"/>
              <a:cs typeface="Noto Sans" panose="020B0502040504020204" pitchFamily="34"/>
            </a:endParaRPr>
          </a:p>
          <a:p>
            <a:pPr algn="ctr" defTabSz="1371531">
              <a:defRPr/>
            </a:pPr>
            <a:endParaRPr lang="en-US" sz="2400" b="1">
              <a:solidFill>
                <a:prstClr val="black"/>
              </a:solidFill>
              <a:latin typeface="Noto Sans" panose="020B0502040504020204" pitchFamily="34"/>
              <a:ea typeface="Noto Sans" panose="020B0502040504020204" pitchFamily="34"/>
              <a:cs typeface="Noto Sans" panose="020B0502040504020204" pitchFamily="34"/>
            </a:endParaRPr>
          </a:p>
        </p:txBody>
      </p:sp>
      <p:sp>
        <p:nvSpPr>
          <p:cNvPr id="19" name="TextBox 18"/>
          <p:cNvSpPr txBox="1"/>
          <p:nvPr/>
        </p:nvSpPr>
        <p:spPr>
          <a:xfrm>
            <a:off x="14917171" y="6849778"/>
            <a:ext cx="2687240" cy="461665"/>
          </a:xfrm>
          <a:prstGeom prst="rect">
            <a:avLst/>
          </a:prstGeom>
          <a:noFill/>
        </p:spPr>
        <p:txBody>
          <a:bodyPr wrap="square" rtlCol="0">
            <a:spAutoFit/>
          </a:bodyPr>
          <a:lstStyle/>
          <a:p>
            <a:pPr algn="ctr" defTabSz="1371531">
              <a:defRPr/>
            </a:pPr>
            <a:r>
              <a:rPr lang="en-US" sz="2400" b="1">
                <a:solidFill>
                  <a:prstClr val="black"/>
                </a:solidFill>
                <a:latin typeface="Noto Sans" panose="020B0502040504020204" pitchFamily="34"/>
                <a:ea typeface="Noto Sans" panose="020B0502040504020204" pitchFamily="34"/>
                <a:cs typeface="Noto Sans" panose="020B0502040504020204" pitchFamily="34"/>
              </a:rPr>
              <a:t>Hygiene</a:t>
            </a:r>
            <a:endParaRPr lang="en-US" sz="2400" b="1">
              <a:solidFill>
                <a:prstClr val="black">
                  <a:lumMod val="75000"/>
                  <a:lumOff val="25000"/>
                </a:prstClr>
              </a:solidFill>
              <a:latin typeface="Noto Sans" panose="020B0502040504020204" pitchFamily="34"/>
              <a:ea typeface="Noto Sans" panose="020B0502040504020204" pitchFamily="34"/>
              <a:cs typeface="Noto Sans" panose="020B0502040504020204" pitchFamily="34"/>
            </a:endParaRPr>
          </a:p>
        </p:txBody>
      </p:sp>
      <p:sp>
        <p:nvSpPr>
          <p:cNvPr id="13" name="TextBox 12"/>
          <p:cNvSpPr txBox="1"/>
          <p:nvPr/>
        </p:nvSpPr>
        <p:spPr>
          <a:xfrm>
            <a:off x="715110" y="9430263"/>
            <a:ext cx="7059828" cy="431015"/>
          </a:xfrm>
          <a:prstGeom prst="rect">
            <a:avLst/>
          </a:prstGeom>
          <a:noFill/>
        </p:spPr>
        <p:txBody>
          <a:bodyPr wrap="square" rtlCol="0">
            <a:spAutoFit/>
          </a:bodyPr>
          <a:lstStyle/>
          <a:p>
            <a:pPr defTabSz="1371531">
              <a:defRPr/>
            </a:pPr>
            <a:r>
              <a:rPr lang="en-US" sz="2201">
                <a:solidFill>
                  <a:prstClr val="black">
                    <a:lumMod val="75000"/>
                    <a:lumOff val="25000"/>
                  </a:prstClr>
                </a:solidFill>
                <a:latin typeface="Arial" charset="0"/>
                <a:ea typeface="Arial" charset="0"/>
                <a:cs typeface="Arial" charset="0"/>
              </a:rPr>
              <a:t>WASH – Water, Sanitation and Hygiene</a:t>
            </a:r>
          </a:p>
        </p:txBody>
      </p:sp>
      <p:pic>
        <p:nvPicPr>
          <p:cNvPr id="34" name="Picture 33"/>
          <p:cNvPicPr>
            <a:picLocks noChangeAspect="1"/>
          </p:cNvPicPr>
          <p:nvPr/>
        </p:nvPicPr>
        <p:blipFill>
          <a:blip r:embed="rId2"/>
          <a:stretch>
            <a:fillRect/>
          </a:stretch>
        </p:blipFill>
        <p:spPr>
          <a:xfrm>
            <a:off x="715110" y="3731814"/>
            <a:ext cx="2880000" cy="2880000"/>
          </a:xfrm>
          <a:prstGeom prst="rect">
            <a:avLst/>
          </a:prstGeom>
        </p:spPr>
      </p:pic>
      <p:pic>
        <p:nvPicPr>
          <p:cNvPr id="35" name="Picture 34"/>
          <p:cNvPicPr>
            <a:picLocks noChangeAspect="1"/>
          </p:cNvPicPr>
          <p:nvPr/>
        </p:nvPicPr>
        <p:blipFill>
          <a:blip r:embed="rId3"/>
          <a:stretch>
            <a:fillRect/>
          </a:stretch>
        </p:blipFill>
        <p:spPr>
          <a:xfrm>
            <a:off x="5444300" y="3703500"/>
            <a:ext cx="2880000" cy="2880000"/>
          </a:xfrm>
          <a:prstGeom prst="rect">
            <a:avLst/>
          </a:prstGeom>
        </p:spPr>
      </p:pic>
      <p:pic>
        <p:nvPicPr>
          <p:cNvPr id="36" name="Picture 35"/>
          <p:cNvPicPr>
            <a:picLocks noChangeAspect="1"/>
          </p:cNvPicPr>
          <p:nvPr/>
        </p:nvPicPr>
        <p:blipFill>
          <a:blip r:embed="rId4"/>
          <a:stretch>
            <a:fillRect/>
          </a:stretch>
        </p:blipFill>
        <p:spPr>
          <a:xfrm>
            <a:off x="10043579" y="3726845"/>
            <a:ext cx="2880000" cy="2880000"/>
          </a:xfrm>
          <a:prstGeom prst="rect">
            <a:avLst/>
          </a:prstGeom>
        </p:spPr>
      </p:pic>
      <p:pic>
        <p:nvPicPr>
          <p:cNvPr id="37" name="Picture 36"/>
          <p:cNvPicPr>
            <a:picLocks noChangeAspect="1"/>
          </p:cNvPicPr>
          <p:nvPr/>
        </p:nvPicPr>
        <p:blipFill>
          <a:blip r:embed="rId5"/>
          <a:stretch>
            <a:fillRect/>
          </a:stretch>
        </p:blipFill>
        <p:spPr>
          <a:xfrm>
            <a:off x="14731001" y="3726845"/>
            <a:ext cx="2880000" cy="2880000"/>
          </a:xfrm>
          <a:prstGeom prst="rect">
            <a:avLst/>
          </a:prstGeom>
        </p:spPr>
      </p:pic>
      <p:grpSp>
        <p:nvGrpSpPr>
          <p:cNvPr id="2" name="Group 1">
            <a:extLst>
              <a:ext uri="{FF2B5EF4-FFF2-40B4-BE49-F238E27FC236}">
                <a16:creationId xmlns:a16="http://schemas.microsoft.com/office/drawing/2014/main" id="{B1A3924C-2916-4D96-9B59-55ED002542FB}"/>
              </a:ext>
            </a:extLst>
          </p:cNvPr>
          <p:cNvGrpSpPr/>
          <p:nvPr/>
        </p:nvGrpSpPr>
        <p:grpSpPr>
          <a:xfrm>
            <a:off x="715112" y="379589"/>
            <a:ext cx="4869263" cy="2549808"/>
            <a:chOff x="4112569" y="135631"/>
            <a:chExt cx="3246174" cy="1699872"/>
          </a:xfrm>
        </p:grpSpPr>
        <p:sp>
          <p:nvSpPr>
            <p:cNvPr id="27" name="Google Shape;770;p114">
              <a:extLst>
                <a:ext uri="{FF2B5EF4-FFF2-40B4-BE49-F238E27FC236}">
                  <a16:creationId xmlns:a16="http://schemas.microsoft.com/office/drawing/2014/main" id="{C34CD64D-619B-47BE-9E8F-3E7E4B3A9E93}"/>
                </a:ext>
              </a:extLst>
            </p:cNvPr>
            <p:cNvSpPr/>
            <p:nvPr/>
          </p:nvSpPr>
          <p:spPr>
            <a:xfrm>
              <a:off x="4112569" y="135631"/>
              <a:ext cx="3246174" cy="1699872"/>
            </a:xfrm>
            <a:prstGeom prst="roundRect">
              <a:avLst>
                <a:gd name="adj" fmla="val 6457"/>
              </a:avLst>
            </a:prstGeom>
            <a:solidFill>
              <a:srgbClr val="00ADEE"/>
            </a:solidFill>
            <a:ln>
              <a:noFill/>
            </a:ln>
          </p:spPr>
          <p:txBody>
            <a:bodyPr spcFirstLastPara="1" wrap="square" lIns="185063" tIns="185063" rIns="185063" bIns="185063" anchor="ctr" anchorCtr="0">
              <a:noAutofit/>
            </a:bodyPr>
            <a:lstStyle/>
            <a:p>
              <a:pPr defTabSz="1371566"/>
              <a:endParaRPr sz="2700">
                <a:solidFill>
                  <a:prstClr val="black"/>
                </a:solidFill>
                <a:latin typeface="Calibri" panose="020F0502020204030204"/>
              </a:endParaRPr>
            </a:p>
          </p:txBody>
        </p:sp>
        <p:sp>
          <p:nvSpPr>
            <p:cNvPr id="28" name="Google Shape;771;p114">
              <a:extLst>
                <a:ext uri="{FF2B5EF4-FFF2-40B4-BE49-F238E27FC236}">
                  <a16:creationId xmlns:a16="http://schemas.microsoft.com/office/drawing/2014/main" id="{C780D1EA-820C-477F-9737-99884FC7D246}"/>
                </a:ext>
              </a:extLst>
            </p:cNvPr>
            <p:cNvSpPr txBox="1"/>
            <p:nvPr/>
          </p:nvSpPr>
          <p:spPr>
            <a:xfrm>
              <a:off x="5021696" y="404041"/>
              <a:ext cx="2337047" cy="1281600"/>
            </a:xfrm>
            <a:prstGeom prst="rect">
              <a:avLst/>
            </a:prstGeom>
            <a:noFill/>
            <a:ln>
              <a:noFill/>
            </a:ln>
          </p:spPr>
          <p:txBody>
            <a:bodyPr spcFirstLastPara="1" wrap="square" lIns="185063" tIns="92513" rIns="185063" bIns="92513" anchor="t" anchorCtr="0">
              <a:noAutofit/>
            </a:bodyPr>
            <a:lstStyle/>
            <a:p>
              <a:pPr defTabSz="1371566">
                <a:lnSpc>
                  <a:spcPct val="90000"/>
                </a:lnSpc>
                <a:buSzPts val="1500"/>
              </a:pPr>
              <a:endParaRPr lang="en-US" sz="4050" b="1">
                <a:solidFill>
                  <a:srgbClr val="FFFFFF"/>
                </a:solidFill>
                <a:latin typeface="Noto Sans"/>
                <a:ea typeface="Noto Sans"/>
                <a:cs typeface="Noto Sans"/>
                <a:sym typeface="Noto Sans"/>
              </a:endParaRPr>
            </a:p>
            <a:p>
              <a:pPr defTabSz="1371566">
                <a:lnSpc>
                  <a:spcPct val="90000"/>
                </a:lnSpc>
                <a:buSzPts val="1500"/>
              </a:pPr>
              <a:r>
                <a:rPr lang="en-US" sz="4050" b="1">
                  <a:solidFill>
                    <a:srgbClr val="FFFFFF"/>
                  </a:solidFill>
                  <a:latin typeface="Noto Sans"/>
                  <a:ea typeface="Noto Sans"/>
                  <a:cs typeface="Noto Sans"/>
                  <a:sym typeface="Noto Sans"/>
                </a:rPr>
                <a:t>What we do</a:t>
              </a:r>
              <a:endParaRPr sz="2700">
                <a:solidFill>
                  <a:srgbClr val="FFFFFF"/>
                </a:solidFill>
                <a:latin typeface="Noto Sans"/>
                <a:ea typeface="Noto Sans"/>
                <a:cs typeface="Noto Sans"/>
                <a:sym typeface="Noto Sans"/>
              </a:endParaRPr>
            </a:p>
            <a:p>
              <a:pPr defTabSz="1371566">
                <a:lnSpc>
                  <a:spcPct val="120000"/>
                </a:lnSpc>
                <a:buSzPts val="4900"/>
              </a:pPr>
              <a:endParaRPr sz="7350">
                <a:latin typeface="Roboto Light"/>
                <a:ea typeface="Roboto Light"/>
                <a:cs typeface="Roboto Light"/>
                <a:sym typeface="Roboto Light"/>
              </a:endParaRPr>
            </a:p>
          </p:txBody>
        </p:sp>
        <p:pic>
          <p:nvPicPr>
            <p:cNvPr id="29" name="Google Shape;772;p114">
              <a:extLst>
                <a:ext uri="{FF2B5EF4-FFF2-40B4-BE49-F238E27FC236}">
                  <a16:creationId xmlns:a16="http://schemas.microsoft.com/office/drawing/2014/main" id="{44B0A181-9EF0-44E0-BFDA-1FF8923B0789}"/>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302621" y="261573"/>
              <a:ext cx="636676" cy="1447987"/>
            </a:xfrm>
            <a:prstGeom prst="rect">
              <a:avLst/>
            </a:prstGeom>
            <a:noFill/>
            <a:ln>
              <a:noFill/>
            </a:ln>
          </p:spPr>
        </p:pic>
      </p:grpSp>
    </p:spTree>
    <p:extLst>
      <p:ext uri="{BB962C8B-B14F-4D97-AF65-F5344CB8AC3E}">
        <p14:creationId xmlns:p14="http://schemas.microsoft.com/office/powerpoint/2010/main" val="116810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C"/>
        </a:solidFill>
        <a:effectLst/>
      </p:bgPr>
    </p:bg>
    <p:spTree>
      <p:nvGrpSpPr>
        <p:cNvPr id="1" name=""/>
        <p:cNvGrpSpPr/>
        <p:nvPr/>
      </p:nvGrpSpPr>
      <p:grpSpPr>
        <a:xfrm>
          <a:off x="0" y="0"/>
          <a:ext cx="0" cy="0"/>
          <a:chOff x="0" y="0"/>
          <a:chExt cx="0" cy="0"/>
        </a:xfrm>
      </p:grpSpPr>
      <p:sp>
        <p:nvSpPr>
          <p:cNvPr id="2" name="Freeform 2"/>
          <p:cNvSpPr/>
          <p:nvPr/>
        </p:nvSpPr>
        <p:spPr>
          <a:xfrm>
            <a:off x="704979" y="632777"/>
            <a:ext cx="7600794" cy="8181152"/>
          </a:xfrm>
          <a:custGeom>
            <a:avLst/>
            <a:gdLst/>
            <a:ahLst/>
            <a:cxnLst/>
            <a:rect l="l" t="t" r="r" b="b"/>
            <a:pathLst>
              <a:path w="7600794" h="8181152">
                <a:moveTo>
                  <a:pt x="0" y="0"/>
                </a:moveTo>
                <a:lnTo>
                  <a:pt x="7600794" y="0"/>
                </a:lnTo>
                <a:lnTo>
                  <a:pt x="7600794" y="8181153"/>
                </a:lnTo>
                <a:lnTo>
                  <a:pt x="0" y="8181153"/>
                </a:lnTo>
                <a:lnTo>
                  <a:pt x="0" y="0"/>
                </a:lnTo>
                <a:close/>
              </a:path>
            </a:pathLst>
          </a:custGeom>
          <a:blipFill>
            <a:blip r:embed="rId3" cstate="email">
              <a:extLst>
                <a:ext uri="{28A0092B-C50C-407E-A947-70E740481C1C}">
                  <a14:useLocalDpi xmlns:a14="http://schemas.microsoft.com/office/drawing/2010/main"/>
                </a:ext>
              </a:extLst>
            </a:blip>
            <a:stretch>
              <a:fillRect l="-4586" r="-3166"/>
            </a:stretch>
          </a:blipFill>
        </p:spPr>
        <p:txBody>
          <a:bodyPr/>
          <a:lstStyle/>
          <a:p>
            <a:endParaRPr lang="en-US"/>
          </a:p>
        </p:txBody>
      </p:sp>
      <p:sp>
        <p:nvSpPr>
          <p:cNvPr id="3" name="TextBox 3"/>
          <p:cNvSpPr txBox="1"/>
          <p:nvPr/>
        </p:nvSpPr>
        <p:spPr>
          <a:xfrm>
            <a:off x="10101866" y="2037643"/>
            <a:ext cx="7939585" cy="6275436"/>
          </a:xfrm>
          <a:prstGeom prst="rect">
            <a:avLst/>
          </a:prstGeom>
        </p:spPr>
        <p:txBody>
          <a:bodyPr lIns="0" tIns="0" rIns="0" bIns="0" rtlCol="0" anchor="t">
            <a:spAutoFit/>
          </a:bodyPr>
          <a:lstStyle/>
          <a:p>
            <a:pPr algn="ctr">
              <a:lnSpc>
                <a:spcPts val="4122"/>
              </a:lnSpc>
            </a:pPr>
            <a:r>
              <a:rPr lang="en-US" sz="2944" dirty="0">
                <a:solidFill>
                  <a:srgbClr val="000000"/>
                </a:solidFill>
                <a:latin typeface="Canva Sans Bold Italics"/>
              </a:rPr>
              <a:t>“… every health care facility in every setting, has safely managed, reliable water, sanitation and hygiene facilities and practices to meet staff and patient needs in order to provide quality, safe, people-</a:t>
            </a:r>
            <a:r>
              <a:rPr lang="en-US" sz="2944" dirty="0" err="1">
                <a:solidFill>
                  <a:srgbClr val="000000"/>
                </a:solidFill>
                <a:latin typeface="Canva Sans Bold Italics"/>
              </a:rPr>
              <a:t>centred</a:t>
            </a:r>
            <a:r>
              <a:rPr lang="en-US" sz="2944" dirty="0">
                <a:solidFill>
                  <a:srgbClr val="000000"/>
                </a:solidFill>
                <a:latin typeface="Canva Sans Bold Italics"/>
              </a:rPr>
              <a:t> care, with particular attention to the needs of women, girls and children.’’</a:t>
            </a:r>
          </a:p>
          <a:p>
            <a:pPr algn="ctr">
              <a:lnSpc>
                <a:spcPts val="4122"/>
              </a:lnSpc>
            </a:pPr>
            <a:r>
              <a:rPr lang="en-US" sz="2944" dirty="0">
                <a:solidFill>
                  <a:srgbClr val="000000"/>
                </a:solidFill>
                <a:latin typeface="Canva Sans Bold Italics"/>
              </a:rPr>
              <a:t> </a:t>
            </a:r>
          </a:p>
          <a:p>
            <a:pPr algn="ctr">
              <a:lnSpc>
                <a:spcPts val="4122"/>
              </a:lnSpc>
            </a:pPr>
            <a:r>
              <a:rPr lang="en-US" sz="2944" dirty="0">
                <a:solidFill>
                  <a:srgbClr val="000000"/>
                </a:solidFill>
                <a:latin typeface="Canva Sans Bold Italics"/>
              </a:rPr>
              <a:t> – The Global Action Plan for WASH in health care facilities</a:t>
            </a:r>
          </a:p>
          <a:p>
            <a:pPr algn="ctr">
              <a:lnSpc>
                <a:spcPts val="4122"/>
              </a:lnSpc>
            </a:pPr>
            <a:endParaRPr lang="en-US" sz="2944" dirty="0">
              <a:solidFill>
                <a:srgbClr val="000000"/>
              </a:solidFill>
              <a:latin typeface="Canva Sans Bold Italics"/>
            </a:endParaRPr>
          </a:p>
        </p:txBody>
      </p:sp>
      <p:sp>
        <p:nvSpPr>
          <p:cNvPr id="4" name="TextBox 4"/>
          <p:cNvSpPr txBox="1"/>
          <p:nvPr/>
        </p:nvSpPr>
        <p:spPr>
          <a:xfrm>
            <a:off x="-152400" y="9046211"/>
            <a:ext cx="11148383" cy="1216024"/>
          </a:xfrm>
          <a:prstGeom prst="rect">
            <a:avLst/>
          </a:prstGeom>
        </p:spPr>
        <p:txBody>
          <a:bodyPr wrap="square" lIns="0" tIns="0" rIns="0" bIns="0" rtlCol="0" anchor="t">
            <a:spAutoFit/>
          </a:bodyPr>
          <a:lstStyle/>
          <a:p>
            <a:pPr algn="ctr">
              <a:lnSpc>
                <a:spcPts val="4900"/>
              </a:lnSpc>
            </a:pPr>
            <a:r>
              <a:rPr lang="en-US" sz="3500" dirty="0">
                <a:solidFill>
                  <a:srgbClr val="000000"/>
                </a:solidFill>
                <a:latin typeface="Canva Sans Bold"/>
              </a:rPr>
              <a:t>In 2022-23, we reached out to 63 HCF with 41 HCF  gaining improved access to WASH</a:t>
            </a:r>
          </a:p>
        </p:txBody>
      </p:sp>
      <p:sp>
        <p:nvSpPr>
          <p:cNvPr id="5" name="TextBox 5"/>
          <p:cNvSpPr txBox="1"/>
          <p:nvPr/>
        </p:nvSpPr>
        <p:spPr>
          <a:xfrm>
            <a:off x="8746440" y="141605"/>
            <a:ext cx="9295011" cy="887095"/>
          </a:xfrm>
          <a:prstGeom prst="rect">
            <a:avLst/>
          </a:prstGeom>
        </p:spPr>
        <p:txBody>
          <a:bodyPr lIns="0" tIns="0" rIns="0" bIns="0" rtlCol="0" anchor="t">
            <a:spAutoFit/>
          </a:bodyPr>
          <a:lstStyle/>
          <a:p>
            <a:pPr algn="ctr">
              <a:lnSpc>
                <a:spcPts val="7279"/>
              </a:lnSpc>
            </a:pPr>
            <a:r>
              <a:rPr lang="en-US" sz="5199" dirty="0">
                <a:solidFill>
                  <a:srgbClr val="000000"/>
                </a:solidFill>
                <a:latin typeface="Canva Sans Bold"/>
              </a:rPr>
              <a:t>WaterAid India's work in HCF</a:t>
            </a:r>
          </a:p>
        </p:txBody>
      </p:sp>
      <p:pic>
        <p:nvPicPr>
          <p:cNvPr id="6" name="Picture 5">
            <a:extLst>
              <a:ext uri="{FF2B5EF4-FFF2-40B4-BE49-F238E27FC236}">
                <a16:creationId xmlns:a16="http://schemas.microsoft.com/office/drawing/2014/main" id="{1F4BFFD8-B4EE-4191-9C8C-6AE7447158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63961" y="8602345"/>
            <a:ext cx="2777490" cy="15430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C"/>
        </a:solidFill>
        <a:effectLst/>
      </p:bgPr>
    </p:bg>
    <p:spTree>
      <p:nvGrpSpPr>
        <p:cNvPr id="1" name=""/>
        <p:cNvGrpSpPr/>
        <p:nvPr/>
      </p:nvGrpSpPr>
      <p:grpSpPr>
        <a:xfrm>
          <a:off x="0" y="0"/>
          <a:ext cx="0" cy="0"/>
          <a:chOff x="0" y="0"/>
          <a:chExt cx="0" cy="0"/>
        </a:xfrm>
      </p:grpSpPr>
      <p:sp>
        <p:nvSpPr>
          <p:cNvPr id="3" name="TextBox 3"/>
          <p:cNvSpPr txBox="1"/>
          <p:nvPr/>
        </p:nvSpPr>
        <p:spPr>
          <a:xfrm>
            <a:off x="0" y="1271239"/>
            <a:ext cx="7803456" cy="1810367"/>
          </a:xfrm>
          <a:prstGeom prst="rect">
            <a:avLst/>
          </a:prstGeom>
        </p:spPr>
        <p:txBody>
          <a:bodyPr lIns="0" tIns="0" rIns="0" bIns="0" rtlCol="0" anchor="t">
            <a:spAutoFit/>
          </a:bodyPr>
          <a:lstStyle/>
          <a:p>
            <a:pPr algn="ctr">
              <a:lnSpc>
                <a:spcPts val="7279"/>
              </a:lnSpc>
            </a:pPr>
            <a:r>
              <a:rPr lang="en-US" sz="5199" dirty="0">
                <a:solidFill>
                  <a:srgbClr val="000000"/>
                </a:solidFill>
                <a:latin typeface="Canva Sans Bold"/>
              </a:rPr>
              <a:t>Why do we need to focus on WASH in HCF ?</a:t>
            </a:r>
          </a:p>
        </p:txBody>
      </p:sp>
      <p:pic>
        <p:nvPicPr>
          <p:cNvPr id="5" name="Picture 4">
            <a:extLst>
              <a:ext uri="{FF2B5EF4-FFF2-40B4-BE49-F238E27FC236}">
                <a16:creationId xmlns:a16="http://schemas.microsoft.com/office/drawing/2014/main" id="{F2E7B947-CBCA-4C1C-A6C2-D3A4C8FA98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8572500"/>
            <a:ext cx="2777490" cy="1543050"/>
          </a:xfrm>
          <a:prstGeom prst="rect">
            <a:avLst/>
          </a:prstGeom>
        </p:spPr>
      </p:pic>
      <p:graphicFrame>
        <p:nvGraphicFramePr>
          <p:cNvPr id="4" name="Diagram 3">
            <a:extLst>
              <a:ext uri="{FF2B5EF4-FFF2-40B4-BE49-F238E27FC236}">
                <a16:creationId xmlns:a16="http://schemas.microsoft.com/office/drawing/2014/main" id="{474049E7-0F31-49C1-883E-48243D8680C7}"/>
              </a:ext>
            </a:extLst>
          </p:cNvPr>
          <p:cNvGraphicFramePr/>
          <p:nvPr>
            <p:extLst>
              <p:ext uri="{D42A27DB-BD31-4B8C-83A1-F6EECF244321}">
                <p14:modId xmlns:p14="http://schemas.microsoft.com/office/powerpoint/2010/main" val="1604080518"/>
              </p:ext>
            </p:extLst>
          </p:nvPr>
        </p:nvGraphicFramePr>
        <p:xfrm>
          <a:off x="6357257" y="419100"/>
          <a:ext cx="11963400" cy="894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219377" y="8507308"/>
            <a:ext cx="5107281" cy="537904"/>
          </a:xfrm>
          <a:prstGeom prst="rect">
            <a:avLst/>
          </a:prstGeom>
        </p:spPr>
        <p:txBody>
          <a:bodyPr lIns="0" tIns="0" rIns="0" bIns="0" rtlCol="0" anchor="t">
            <a:spAutoFit/>
          </a:bodyPr>
          <a:lstStyle/>
          <a:p>
            <a:pPr marL="0" lvl="0" indent="0">
              <a:lnSpc>
                <a:spcPts val="4406"/>
              </a:lnSpc>
            </a:pPr>
            <a:endParaRPr lang="en-US" sz="3389" spc="-101" dirty="0">
              <a:solidFill>
                <a:srgbClr val="FFFFFF"/>
              </a:solidFill>
              <a:latin typeface="Telegraf Bold"/>
            </a:endParaRPr>
          </a:p>
        </p:txBody>
      </p:sp>
      <p:grpSp>
        <p:nvGrpSpPr>
          <p:cNvPr id="5" name="Group 5"/>
          <p:cNvGrpSpPr>
            <a:grpSpLocks noChangeAspect="1"/>
          </p:cNvGrpSpPr>
          <p:nvPr/>
        </p:nvGrpSpPr>
        <p:grpSpPr>
          <a:xfrm>
            <a:off x="0" y="-190500"/>
            <a:ext cx="18584690" cy="11924149"/>
            <a:chOff x="0" y="0"/>
            <a:chExt cx="7123430" cy="4570474"/>
          </a:xfrm>
        </p:grpSpPr>
        <p:sp>
          <p:nvSpPr>
            <p:cNvPr id="6" name="Freeform 6"/>
            <p:cNvSpPr/>
            <p:nvPr/>
          </p:nvSpPr>
          <p:spPr>
            <a:xfrm>
              <a:off x="0" y="0"/>
              <a:ext cx="7123430" cy="4552950"/>
            </a:xfrm>
            <a:custGeom>
              <a:avLst/>
              <a:gdLst/>
              <a:ahLst/>
              <a:cxnLst/>
              <a:rect l="l" t="t" r="r" b="b"/>
              <a:pathLst>
                <a:path w="7123430" h="4552950">
                  <a:moveTo>
                    <a:pt x="0" y="0"/>
                  </a:moveTo>
                  <a:lnTo>
                    <a:pt x="7123430" y="0"/>
                  </a:lnTo>
                  <a:lnTo>
                    <a:pt x="7123430" y="4552950"/>
                  </a:lnTo>
                  <a:lnTo>
                    <a:pt x="0" y="4552950"/>
                  </a:lnTo>
                  <a:close/>
                </a:path>
              </a:pathLst>
            </a:custGeom>
            <a:blipFill>
              <a:blip r:embed="rId3" cstate="email">
                <a:extLst>
                  <a:ext uri="{28A0092B-C50C-407E-A947-70E740481C1C}">
                    <a14:useLocalDpi xmlns:a14="http://schemas.microsoft.com/office/drawing/2010/main"/>
                  </a:ext>
                </a:extLst>
              </a:blip>
              <a:stretch>
                <a:fillRect t="-3091" b="-3091"/>
              </a:stretch>
            </a:blipFill>
          </p:spPr>
          <p:txBody>
            <a:bodyPr/>
            <a:lstStyle/>
            <a:p>
              <a:endParaRPr lang="en-US"/>
            </a:p>
          </p:txBody>
        </p:sp>
        <p:sp>
          <p:nvSpPr>
            <p:cNvPr id="7" name="Freeform 7"/>
            <p:cNvSpPr/>
            <p:nvPr/>
          </p:nvSpPr>
          <p:spPr>
            <a:xfrm flipV="1">
              <a:off x="0" y="4552950"/>
              <a:ext cx="7123430" cy="17524"/>
            </a:xfrm>
            <a:custGeom>
              <a:avLst/>
              <a:gdLst/>
              <a:ahLst/>
              <a:cxnLst/>
              <a:rect l="l" t="t" r="r" b="b"/>
              <a:pathLst>
                <a:path w="7123430" h="723900">
                  <a:moveTo>
                    <a:pt x="0" y="0"/>
                  </a:moveTo>
                  <a:lnTo>
                    <a:pt x="7123430" y="0"/>
                  </a:lnTo>
                  <a:lnTo>
                    <a:pt x="7123430" y="723900"/>
                  </a:lnTo>
                  <a:lnTo>
                    <a:pt x="0" y="723900"/>
                  </a:lnTo>
                  <a:close/>
                </a:path>
              </a:pathLst>
            </a:custGeom>
            <a:solidFill>
              <a:srgbClr val="848F2C"/>
            </a:solidFill>
          </p:spPr>
          <p:txBody>
            <a:bodyPr/>
            <a:lstStyle/>
            <a:p>
              <a:endParaRPr lang="en-US"/>
            </a:p>
          </p:txBody>
        </p:sp>
      </p:grpSp>
      <p:sp>
        <p:nvSpPr>
          <p:cNvPr id="8" name="AutoShape 8"/>
          <p:cNvSpPr/>
          <p:nvPr/>
        </p:nvSpPr>
        <p:spPr>
          <a:xfrm>
            <a:off x="55211" y="3620098"/>
            <a:ext cx="8369532" cy="7025483"/>
          </a:xfrm>
          <a:prstGeom prst="rect">
            <a:avLst/>
          </a:prstGeom>
          <a:noFill/>
        </p:spPr>
        <p:txBody>
          <a:bodyPr/>
          <a:lstStyle/>
          <a:p>
            <a:endParaRPr lang="en-US"/>
          </a:p>
        </p:txBody>
      </p:sp>
      <p:sp>
        <p:nvSpPr>
          <p:cNvPr id="9" name="TextBox 9"/>
          <p:cNvSpPr txBox="1"/>
          <p:nvPr/>
        </p:nvSpPr>
        <p:spPr>
          <a:xfrm>
            <a:off x="55211" y="-190500"/>
            <a:ext cx="7315200" cy="6727547"/>
          </a:xfrm>
          <a:prstGeom prst="rect">
            <a:avLst/>
          </a:prstGeom>
          <a:noFill/>
        </p:spPr>
        <p:txBody>
          <a:bodyPr wrap="square" lIns="0" tIns="0" rIns="0" bIns="0" rtlCol="0" anchor="t">
            <a:spAutoFit/>
          </a:bodyPr>
          <a:lstStyle/>
          <a:p>
            <a:pPr algn="just">
              <a:lnSpc>
                <a:spcPts val="4817"/>
              </a:lnSpc>
              <a:spcBef>
                <a:spcPct val="0"/>
              </a:spcBef>
            </a:pPr>
            <a:endParaRPr dirty="0">
              <a:solidFill>
                <a:schemeClr val="bg1"/>
              </a:solidFill>
              <a:latin typeface="Canva Sans" panose="020B0604020202020204" charset="0"/>
            </a:endParaRPr>
          </a:p>
          <a:p>
            <a:pPr algn="just">
              <a:lnSpc>
                <a:spcPts val="4817"/>
              </a:lnSpc>
              <a:spcBef>
                <a:spcPct val="0"/>
              </a:spcBef>
            </a:pPr>
            <a:r>
              <a:rPr lang="en-US" sz="3441" dirty="0">
                <a:solidFill>
                  <a:schemeClr val="bg1"/>
                </a:solidFill>
                <a:latin typeface="Canva Sans" panose="020B0604020202020204" charset="0"/>
              </a:rPr>
              <a:t>Neonatal mortality </a:t>
            </a:r>
            <a:r>
              <a:rPr lang="en-US" sz="3441" dirty="0" err="1">
                <a:solidFill>
                  <a:schemeClr val="bg1"/>
                </a:solidFill>
                <a:latin typeface="Canva Sans" panose="020B0604020202020204" charset="0"/>
              </a:rPr>
              <a:t>ratae</a:t>
            </a:r>
            <a:r>
              <a:rPr lang="en-US" sz="3441" dirty="0">
                <a:solidFill>
                  <a:schemeClr val="bg1"/>
                </a:solidFill>
                <a:latin typeface="Canva Sans" panose="020B0604020202020204" charset="0"/>
              </a:rPr>
              <a:t>:</a:t>
            </a:r>
          </a:p>
          <a:p>
            <a:pPr algn="just">
              <a:lnSpc>
                <a:spcPts val="4817"/>
              </a:lnSpc>
              <a:spcBef>
                <a:spcPct val="0"/>
              </a:spcBef>
            </a:pPr>
            <a:r>
              <a:rPr lang="en-US" sz="3441" dirty="0">
                <a:solidFill>
                  <a:schemeClr val="bg1"/>
                </a:solidFill>
                <a:latin typeface="Canva Sans" panose="020B0604020202020204" charset="0"/>
              </a:rPr>
              <a:t> 26 per 1000 live births</a:t>
            </a:r>
          </a:p>
          <a:p>
            <a:pPr algn="just">
              <a:lnSpc>
                <a:spcPts val="4817"/>
              </a:lnSpc>
              <a:spcBef>
                <a:spcPct val="0"/>
              </a:spcBef>
            </a:pPr>
            <a:endParaRPr lang="en-US" sz="3441" dirty="0">
              <a:solidFill>
                <a:schemeClr val="bg1"/>
              </a:solidFill>
              <a:latin typeface="Canva Sans" panose="020B0604020202020204" charset="0"/>
            </a:endParaRPr>
          </a:p>
          <a:p>
            <a:pPr algn="just">
              <a:lnSpc>
                <a:spcPts val="4817"/>
              </a:lnSpc>
              <a:spcBef>
                <a:spcPct val="0"/>
              </a:spcBef>
            </a:pPr>
            <a:r>
              <a:rPr lang="en-US" sz="3441" dirty="0">
                <a:solidFill>
                  <a:schemeClr val="bg1"/>
                </a:solidFill>
                <a:latin typeface="Canva Sans" panose="020B0604020202020204" charset="0"/>
              </a:rPr>
              <a:t>Maternal mortality ratio: </a:t>
            </a:r>
          </a:p>
          <a:p>
            <a:pPr algn="just">
              <a:lnSpc>
                <a:spcPts val="4817"/>
              </a:lnSpc>
              <a:spcBef>
                <a:spcPct val="0"/>
              </a:spcBef>
            </a:pPr>
            <a:r>
              <a:rPr lang="en-US" sz="3441" dirty="0">
                <a:solidFill>
                  <a:schemeClr val="bg1"/>
                </a:solidFill>
                <a:latin typeface="Canva Sans" panose="020B0604020202020204" charset="0"/>
              </a:rPr>
              <a:t>103 per 100,000 live births</a:t>
            </a:r>
          </a:p>
          <a:p>
            <a:pPr algn="just">
              <a:lnSpc>
                <a:spcPts val="4817"/>
              </a:lnSpc>
              <a:spcBef>
                <a:spcPct val="0"/>
              </a:spcBef>
            </a:pPr>
            <a:endParaRPr lang="en-US" sz="3441" dirty="0">
              <a:solidFill>
                <a:schemeClr val="bg1"/>
              </a:solidFill>
              <a:latin typeface="Canva Sans" panose="020B0604020202020204" charset="0"/>
            </a:endParaRPr>
          </a:p>
          <a:p>
            <a:pPr algn="just">
              <a:lnSpc>
                <a:spcPts val="4817"/>
              </a:lnSpc>
              <a:spcBef>
                <a:spcPct val="0"/>
              </a:spcBef>
            </a:pPr>
            <a:r>
              <a:rPr lang="en-US" sz="3441" dirty="0">
                <a:solidFill>
                  <a:schemeClr val="bg1"/>
                </a:solidFill>
                <a:latin typeface="Canva Sans" panose="020B0604020202020204" charset="0"/>
              </a:rPr>
              <a:t>Sepsis - a leading cause of infection and accounts for at least 11% of maternal deaths</a:t>
            </a:r>
          </a:p>
          <a:p>
            <a:pPr algn="just">
              <a:lnSpc>
                <a:spcPts val="4817"/>
              </a:lnSpc>
              <a:spcBef>
                <a:spcPct val="0"/>
              </a:spcBef>
            </a:pPr>
            <a:endParaRPr lang="en-US" sz="3441" dirty="0">
              <a:solidFill>
                <a:schemeClr val="bg1"/>
              </a:solidFill>
              <a:latin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0596"/>
            <a:ext cx="9372600" cy="1143000"/>
          </a:xfrm>
        </p:spPr>
        <p:txBody>
          <a:bodyPr>
            <a:normAutofit fontScale="90000"/>
          </a:bodyPr>
          <a:lstStyle/>
          <a:p>
            <a:pPr algn="ctr">
              <a:lnSpc>
                <a:spcPts val="5781"/>
              </a:lnSpc>
            </a:pPr>
            <a:r>
              <a:rPr lang="en-US" sz="4400" dirty="0">
                <a:latin typeface="Canva Sans Bold" panose="020B0604020202020204" charset="0"/>
              </a:rPr>
              <a:t>National standards for WASH in HCF </a:t>
            </a:r>
          </a:p>
        </p:txBody>
      </p:sp>
      <p:sp>
        <p:nvSpPr>
          <p:cNvPr id="3" name="Content Placeholder 2"/>
          <p:cNvSpPr>
            <a:spLocks noGrp="1"/>
          </p:cNvSpPr>
          <p:nvPr>
            <p:ph idx="1"/>
          </p:nvPr>
        </p:nvSpPr>
        <p:spPr>
          <a:xfrm>
            <a:off x="304800" y="1425258"/>
            <a:ext cx="11887200" cy="6729414"/>
          </a:xfrm>
        </p:spPr>
        <p:txBody>
          <a:bodyPr>
            <a:noAutofit/>
          </a:bodyPr>
          <a:lstStyle/>
          <a:p>
            <a:pPr marL="0" indent="0" algn="just">
              <a:buNone/>
            </a:pPr>
            <a:r>
              <a:rPr lang="en-IN" dirty="0">
                <a:latin typeface="Canva Sans" panose="020B0604020202020204" charset="0"/>
              </a:rPr>
              <a:t>1. Water Closet : 1 for every 8 beds (male) 1 for every 6 beds (Female)</a:t>
            </a:r>
          </a:p>
          <a:p>
            <a:pPr marL="0" indent="0" algn="just">
              <a:buNone/>
            </a:pPr>
            <a:r>
              <a:rPr lang="en-IN" dirty="0">
                <a:latin typeface="Canva Sans" panose="020B0604020202020204" charset="0"/>
              </a:rPr>
              <a:t>2. Ablution Taps : 1 for each water closet </a:t>
            </a:r>
          </a:p>
          <a:p>
            <a:pPr marL="0" indent="0" algn="just">
              <a:buNone/>
            </a:pPr>
            <a:r>
              <a:rPr lang="en-IN" dirty="0">
                <a:latin typeface="Canva Sans" panose="020B0604020202020204" charset="0"/>
              </a:rPr>
              <a:t>	- plus 1 water tap with drainage arrangement in the vicinity of water closet.</a:t>
            </a:r>
          </a:p>
          <a:p>
            <a:pPr marL="0" indent="0" algn="just">
              <a:buNone/>
            </a:pPr>
            <a:r>
              <a:rPr lang="en-IN" dirty="0">
                <a:latin typeface="Canva Sans" panose="020B0604020202020204" charset="0"/>
              </a:rPr>
              <a:t>3. Urinals: 1 for every 12 beds (Male Only)</a:t>
            </a:r>
          </a:p>
          <a:p>
            <a:pPr marL="0" indent="0" algn="just">
              <a:buNone/>
            </a:pPr>
            <a:r>
              <a:rPr lang="en-IN" dirty="0">
                <a:latin typeface="Canva Sans" panose="020B0604020202020204" charset="0"/>
              </a:rPr>
              <a:t>4. Wash Basin: 1 for every 12 beds</a:t>
            </a:r>
          </a:p>
          <a:p>
            <a:pPr marL="0" indent="0" algn="just">
              <a:buNone/>
            </a:pPr>
            <a:r>
              <a:rPr lang="en-IN" dirty="0">
                <a:latin typeface="Canva Sans" panose="020B0604020202020204" charset="0"/>
              </a:rPr>
              <a:t>5. Baths:  1 bath with shower for every 12 beds</a:t>
            </a:r>
          </a:p>
          <a:p>
            <a:pPr marL="0" indent="0" algn="just">
              <a:buNone/>
            </a:pPr>
            <a:r>
              <a:rPr lang="en-IN" dirty="0">
                <a:latin typeface="Canva Sans" panose="020B0604020202020204" charset="0"/>
              </a:rPr>
              <a:t>6. Bed pan washing sink:  1 for each ward in dirty utility and sluice room</a:t>
            </a:r>
          </a:p>
          <a:p>
            <a:pPr marL="0" indent="0" algn="just">
              <a:buNone/>
            </a:pPr>
            <a:r>
              <a:rPr lang="en-IN" dirty="0">
                <a:latin typeface="Canva Sans" panose="020B0604020202020204" charset="0"/>
              </a:rPr>
              <a:t>7. Cleaner’s sinks and sinks/ slab for cleaning mackintosh:  </a:t>
            </a:r>
          </a:p>
          <a:p>
            <a:pPr marL="0" indent="0" algn="just">
              <a:buNone/>
            </a:pPr>
            <a:r>
              <a:rPr lang="en-IN" dirty="0">
                <a:latin typeface="Canva Sans" panose="020B0604020202020204" charset="0"/>
              </a:rPr>
              <a:t>1 for each ward in dirty utility and sluice room</a:t>
            </a:r>
          </a:p>
          <a:p>
            <a:pPr marL="0" indent="0" algn="just">
              <a:buNone/>
            </a:pPr>
            <a:r>
              <a:rPr lang="en-IN" dirty="0">
                <a:latin typeface="Canva Sans" panose="020B0604020202020204" charset="0"/>
              </a:rPr>
              <a:t>8. Kitchen sinks:  1 for each ward in ward dishwasher’s pantry</a:t>
            </a:r>
          </a:p>
        </p:txBody>
      </p:sp>
      <p:sp>
        <p:nvSpPr>
          <p:cNvPr id="4" name="Rectangle: Rounded Corners 3">
            <a:extLst>
              <a:ext uri="{FF2B5EF4-FFF2-40B4-BE49-F238E27FC236}">
                <a16:creationId xmlns:a16="http://schemas.microsoft.com/office/drawing/2014/main" id="{2457CE47-8B8E-47E5-9C61-EA0D8BE89222}"/>
              </a:ext>
            </a:extLst>
          </p:cNvPr>
          <p:cNvSpPr/>
          <p:nvPr/>
        </p:nvSpPr>
        <p:spPr>
          <a:xfrm>
            <a:off x="14401800" y="1028700"/>
            <a:ext cx="3581400" cy="672941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r>
              <a:rPr lang="en-IN" sz="2400" b="1" dirty="0">
                <a:solidFill>
                  <a:schemeClr val="tx1"/>
                </a:solidFill>
                <a:latin typeface="Canva Sans" panose="020B0604020202020204" charset="0"/>
              </a:rPr>
              <a:t>IPHS for 30 bedded CHC</a:t>
            </a:r>
          </a:p>
          <a:p>
            <a:r>
              <a:rPr lang="en-IN" sz="2400" b="1" dirty="0">
                <a:solidFill>
                  <a:schemeClr val="tx1"/>
                </a:solidFill>
                <a:latin typeface="Canva Sans" panose="020B0604020202020204" charset="0"/>
              </a:rPr>
              <a:t> </a:t>
            </a:r>
          </a:p>
          <a:p>
            <a:pPr marL="214313" indent="-214313">
              <a:buFont typeface="Arial" panose="020B0604020202020204" pitchFamily="34" charset="0"/>
              <a:buChar char="•"/>
            </a:pPr>
            <a:r>
              <a:rPr lang="en-IN" sz="2400" dirty="0">
                <a:solidFill>
                  <a:schemeClr val="tx1"/>
                </a:solidFill>
                <a:latin typeface="Canva Sans" panose="020B0604020202020204" charset="0"/>
              </a:rPr>
              <a:t>10,000 litres of potable water per day to meet all the requirements; Storage capacity for 2 days</a:t>
            </a:r>
          </a:p>
          <a:p>
            <a:pPr marL="214313" indent="-214313">
              <a:buFont typeface="Arial" panose="020B0604020202020204" pitchFamily="34" charset="0"/>
              <a:buChar char="•"/>
            </a:pPr>
            <a:r>
              <a:rPr lang="en-IN" sz="2400" dirty="0">
                <a:solidFill>
                  <a:schemeClr val="tx1"/>
                </a:solidFill>
                <a:latin typeface="Canva Sans" panose="020B0604020202020204" charset="0"/>
              </a:rPr>
              <a:t>Gender-segregated toilets</a:t>
            </a:r>
          </a:p>
          <a:p>
            <a:pPr marL="214313" indent="-214313">
              <a:buFont typeface="Arial" panose="020B0604020202020204" pitchFamily="34" charset="0"/>
              <a:buChar char="•"/>
            </a:pPr>
            <a:r>
              <a:rPr lang="en-IN" sz="2400" dirty="0">
                <a:solidFill>
                  <a:schemeClr val="tx1"/>
                </a:solidFill>
                <a:latin typeface="Canva Sans" panose="020B0604020202020204" charset="0"/>
              </a:rPr>
              <a:t>Hand washing facilities in all OPD clinics, wards, emergency and OT areas. </a:t>
            </a:r>
            <a:endParaRPr lang="en-IN" sz="1050" dirty="0">
              <a:solidFill>
                <a:schemeClr val="tx1"/>
              </a:solidFill>
              <a:latin typeface="Canva Sans" panose="020B0604020202020204" charset="0"/>
            </a:endParaRPr>
          </a:p>
        </p:txBody>
      </p:sp>
    </p:spTree>
    <p:extLst>
      <p:ext uri="{BB962C8B-B14F-4D97-AF65-F5344CB8AC3E}">
        <p14:creationId xmlns:p14="http://schemas.microsoft.com/office/powerpoint/2010/main" val="2930302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A1D6"/>
        </a:solidFill>
        <a:effectLst/>
      </p:bgPr>
    </p:bg>
    <p:spTree>
      <p:nvGrpSpPr>
        <p:cNvPr id="1" name=""/>
        <p:cNvGrpSpPr/>
        <p:nvPr/>
      </p:nvGrpSpPr>
      <p:grpSpPr>
        <a:xfrm>
          <a:off x="0" y="0"/>
          <a:ext cx="0" cy="0"/>
          <a:chOff x="0" y="0"/>
          <a:chExt cx="0" cy="0"/>
        </a:xfrm>
      </p:grpSpPr>
      <p:sp>
        <p:nvSpPr>
          <p:cNvPr id="4" name="TextBox 4"/>
          <p:cNvSpPr txBox="1"/>
          <p:nvPr/>
        </p:nvSpPr>
        <p:spPr>
          <a:xfrm>
            <a:off x="11314671" y="389169"/>
            <a:ext cx="6649608" cy="1438342"/>
          </a:xfrm>
          <a:prstGeom prst="rect">
            <a:avLst/>
          </a:prstGeom>
        </p:spPr>
        <p:txBody>
          <a:bodyPr lIns="0" tIns="0" rIns="0" bIns="0" rtlCol="0" anchor="t">
            <a:spAutoFit/>
          </a:bodyPr>
          <a:lstStyle/>
          <a:p>
            <a:pPr algn="ctr">
              <a:lnSpc>
                <a:spcPts val="5781"/>
              </a:lnSpc>
            </a:pPr>
            <a:r>
              <a:rPr lang="en-US" sz="2800" dirty="0">
                <a:solidFill>
                  <a:srgbClr val="FFFCFC"/>
                </a:solidFill>
                <a:latin typeface="Canva Sans Bold" panose="020B0604020202020204" charset="0"/>
              </a:rPr>
              <a:t>National standards for WASH in HCF </a:t>
            </a:r>
          </a:p>
          <a:p>
            <a:pPr algn="ctr">
              <a:lnSpc>
                <a:spcPts val="5781"/>
              </a:lnSpc>
              <a:spcBef>
                <a:spcPct val="0"/>
              </a:spcBef>
            </a:pPr>
            <a:endParaRPr lang="en-US" sz="4129" dirty="0">
              <a:solidFill>
                <a:srgbClr val="FFFCFC"/>
              </a:solidFill>
              <a:latin typeface="Canva Sans" panose="020B0604020202020204" charset="0"/>
            </a:endParaRPr>
          </a:p>
        </p:txBody>
      </p:sp>
      <p:sp>
        <p:nvSpPr>
          <p:cNvPr id="5" name="TextBox 5"/>
          <p:cNvSpPr txBox="1"/>
          <p:nvPr/>
        </p:nvSpPr>
        <p:spPr>
          <a:xfrm>
            <a:off x="11126071" y="1168849"/>
            <a:ext cx="6865422" cy="711801"/>
          </a:xfrm>
          <a:prstGeom prst="rect">
            <a:avLst/>
          </a:prstGeom>
        </p:spPr>
        <p:txBody>
          <a:bodyPr lIns="0" tIns="0" rIns="0" bIns="0" rtlCol="0" anchor="t">
            <a:spAutoFit/>
          </a:bodyPr>
          <a:lstStyle/>
          <a:p>
            <a:pPr algn="ctr">
              <a:lnSpc>
                <a:spcPts val="5916"/>
              </a:lnSpc>
            </a:pPr>
            <a:r>
              <a:rPr lang="en-US" sz="4226" dirty="0">
                <a:solidFill>
                  <a:srgbClr val="FFFCFC"/>
                </a:solidFill>
                <a:latin typeface="Canva Sans Bold" panose="020B0604020202020204" charset="0"/>
              </a:rPr>
              <a:t>KAYAKALP GUIDELINES</a:t>
            </a:r>
          </a:p>
        </p:txBody>
      </p:sp>
      <p:sp>
        <p:nvSpPr>
          <p:cNvPr id="6" name="TextBox 6"/>
          <p:cNvSpPr txBox="1"/>
          <p:nvPr/>
        </p:nvSpPr>
        <p:spPr>
          <a:xfrm>
            <a:off x="11015617" y="2607191"/>
            <a:ext cx="7086330" cy="6894195"/>
          </a:xfrm>
          <a:prstGeom prst="rect">
            <a:avLst/>
          </a:prstGeom>
        </p:spPr>
        <p:txBody>
          <a:bodyPr wrap="square" lIns="0" tIns="0" rIns="0" bIns="0" rtlCol="0" anchor="t">
            <a:spAutoFit/>
          </a:bodyPr>
          <a:lstStyle/>
          <a:p>
            <a:pPr marL="539749" lvl="1" indent="-269875">
              <a:buFont typeface="Arial"/>
              <a:buChar char="•"/>
            </a:pPr>
            <a:r>
              <a:rPr lang="en-US" sz="3200" dirty="0">
                <a:solidFill>
                  <a:srgbClr val="FFFCFC"/>
                </a:solidFill>
                <a:latin typeface="Canva Sans" panose="020B0604020202020204" charset="0"/>
              </a:rPr>
              <a:t>Catalyzing improvements in health care facilities through the Swachh Bharat Mission</a:t>
            </a:r>
          </a:p>
          <a:p>
            <a:pPr marL="539749" lvl="1" indent="-269875">
              <a:buFont typeface="Arial"/>
              <a:buChar char="•"/>
            </a:pPr>
            <a:r>
              <a:rPr lang="en-US" sz="3200" dirty="0">
                <a:solidFill>
                  <a:srgbClr val="FFFCFC"/>
                </a:solidFill>
                <a:latin typeface="Canva Sans" panose="020B0604020202020204" charset="0"/>
              </a:rPr>
              <a:t>Focus on public health care facilities at primary, secondary and tertiary levels of care </a:t>
            </a:r>
          </a:p>
          <a:p>
            <a:pPr marL="539749" lvl="1" indent="-269875">
              <a:buFont typeface="Arial"/>
              <a:buChar char="•"/>
            </a:pPr>
            <a:r>
              <a:rPr lang="en-US" sz="3200" dirty="0">
                <a:solidFill>
                  <a:srgbClr val="FFFCFC"/>
                </a:solidFill>
                <a:latin typeface="Canva Sans" panose="020B0604020202020204" charset="0"/>
              </a:rPr>
              <a:t>Facilitates infrastructure improvements, systems strengthening, trainings and capacity building</a:t>
            </a:r>
          </a:p>
          <a:p>
            <a:pPr marL="539749" lvl="1" indent="-269875">
              <a:buFont typeface="Arial"/>
              <a:buChar char="•"/>
            </a:pPr>
            <a:r>
              <a:rPr lang="en-US" sz="3200" dirty="0">
                <a:solidFill>
                  <a:srgbClr val="FFFCFC"/>
                </a:solidFill>
                <a:latin typeface="Canva Sans" panose="020B0604020202020204" charset="0"/>
              </a:rPr>
              <a:t>Reward based scheme </a:t>
            </a:r>
          </a:p>
          <a:p>
            <a:pPr marL="539749" lvl="1" indent="-269875">
              <a:buFont typeface="Arial"/>
              <a:buChar char="•"/>
            </a:pPr>
            <a:r>
              <a:rPr lang="en-US" sz="3200" dirty="0">
                <a:solidFill>
                  <a:srgbClr val="FFFCFC"/>
                </a:solidFill>
                <a:latin typeface="Canva Sans" panose="020B0604020202020204" charset="0"/>
              </a:rPr>
              <a:t>Related policy initiative linking improvements in WASH in HCFs with ODF status</a:t>
            </a:r>
          </a:p>
        </p:txBody>
      </p:sp>
      <p:pic>
        <p:nvPicPr>
          <p:cNvPr id="8" name="Picture 7">
            <a:extLst>
              <a:ext uri="{FF2B5EF4-FFF2-40B4-BE49-F238E27FC236}">
                <a16:creationId xmlns:a16="http://schemas.microsoft.com/office/drawing/2014/main" id="{4B0B0616-2B51-48E2-8721-866EE7FE2B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2658"/>
            <a:ext cx="10820400" cy="1031965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47986" y="-252405"/>
            <a:ext cx="8140014" cy="10539405"/>
            <a:chOff x="0" y="0"/>
            <a:chExt cx="10853352" cy="1405254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0853352" cy="14052540"/>
            </a:xfrm>
            <a:prstGeom prst="rect">
              <a:avLst/>
            </a:prstGeom>
          </p:spPr>
        </p:pic>
      </p:grpSp>
      <p:sp>
        <p:nvSpPr>
          <p:cNvPr id="4" name="TextBox 4"/>
          <p:cNvSpPr txBox="1"/>
          <p:nvPr/>
        </p:nvSpPr>
        <p:spPr>
          <a:xfrm>
            <a:off x="0" y="141605"/>
            <a:ext cx="9829800" cy="87421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Canva Sans Bold"/>
              </a:rPr>
              <a:t>WASH GAPS in HCF</a:t>
            </a:r>
          </a:p>
        </p:txBody>
      </p:sp>
      <p:sp>
        <p:nvSpPr>
          <p:cNvPr id="5" name="TextBox 5"/>
          <p:cNvSpPr txBox="1"/>
          <p:nvPr/>
        </p:nvSpPr>
        <p:spPr>
          <a:xfrm>
            <a:off x="315645" y="2324100"/>
            <a:ext cx="9198509" cy="6607706"/>
          </a:xfrm>
          <a:prstGeom prst="rect">
            <a:avLst/>
          </a:prstGeom>
        </p:spPr>
        <p:txBody>
          <a:bodyPr lIns="0" tIns="0" rIns="0" bIns="0" rtlCol="0" anchor="t">
            <a:spAutoFit/>
          </a:bodyPr>
          <a:lstStyle/>
          <a:p>
            <a:pPr marL="804165" lvl="1" indent="-402082" algn="just">
              <a:lnSpc>
                <a:spcPts val="5214"/>
              </a:lnSpc>
              <a:buFont typeface="Arial"/>
              <a:buChar char="•"/>
            </a:pPr>
            <a:r>
              <a:rPr lang="en-US" sz="3200" dirty="0">
                <a:solidFill>
                  <a:srgbClr val="000000"/>
                </a:solidFill>
                <a:latin typeface="Canva Sans"/>
              </a:rPr>
              <a:t>Improvement in  WASH infrastructure, post COVID19, however there is a gap in Adequacy, Accessibility, Functionality and Quality.</a:t>
            </a:r>
          </a:p>
          <a:p>
            <a:pPr marL="804165" lvl="1" indent="-402082" algn="just">
              <a:lnSpc>
                <a:spcPts val="5214"/>
              </a:lnSpc>
              <a:buFont typeface="Arial"/>
              <a:buChar char="•"/>
            </a:pPr>
            <a:r>
              <a:rPr lang="en-US" sz="3200" dirty="0">
                <a:solidFill>
                  <a:srgbClr val="000000"/>
                </a:solidFill>
                <a:latin typeface="Canva Sans"/>
              </a:rPr>
              <a:t>Solid, Liquid and Medical Waste management- treatment and segregation is still lacking. </a:t>
            </a:r>
          </a:p>
          <a:p>
            <a:pPr marL="804165" lvl="1" indent="-402082" algn="just">
              <a:lnSpc>
                <a:spcPts val="5214"/>
              </a:lnSpc>
              <a:buFont typeface="Arial"/>
              <a:buChar char="•"/>
            </a:pPr>
            <a:r>
              <a:rPr lang="en-US" sz="3200" dirty="0">
                <a:solidFill>
                  <a:srgbClr val="000000"/>
                </a:solidFill>
                <a:latin typeface="Canva Sans"/>
              </a:rPr>
              <a:t>Investment in WASH competes with other critical components.</a:t>
            </a:r>
          </a:p>
          <a:p>
            <a:pPr algn="just">
              <a:lnSpc>
                <a:spcPts val="5214"/>
              </a:lnSpc>
            </a:pPr>
            <a:endParaRPr lang="en-US" sz="3200" dirty="0">
              <a:solidFill>
                <a:srgbClr val="000000"/>
              </a:solidFill>
              <a:latin typeface="Canv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0" y="2178489"/>
            <a:ext cx="12409715" cy="8108511"/>
          </a:xfrm>
          <a:custGeom>
            <a:avLst/>
            <a:gdLst/>
            <a:ahLst/>
            <a:cxnLst/>
            <a:rect l="l" t="t" r="r" b="b"/>
            <a:pathLst>
              <a:path w="9144000" h="4557548">
                <a:moveTo>
                  <a:pt x="0" y="0"/>
                </a:moveTo>
                <a:lnTo>
                  <a:pt x="9144000" y="0"/>
                </a:lnTo>
                <a:lnTo>
                  <a:pt x="9144000" y="4557548"/>
                </a:lnTo>
                <a:lnTo>
                  <a:pt x="0" y="4557548"/>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2215759" y="2200261"/>
            <a:ext cx="6061355" cy="3875695"/>
          </a:xfrm>
          <a:custGeom>
            <a:avLst/>
            <a:gdLst/>
            <a:ahLst/>
            <a:cxnLst/>
            <a:rect l="l" t="t" r="r" b="b"/>
            <a:pathLst>
              <a:path w="5813543" h="3875695">
                <a:moveTo>
                  <a:pt x="0" y="0"/>
                </a:moveTo>
                <a:lnTo>
                  <a:pt x="5813543" y="0"/>
                </a:lnTo>
                <a:lnTo>
                  <a:pt x="5813543" y="3875695"/>
                </a:lnTo>
                <a:lnTo>
                  <a:pt x="0" y="3875695"/>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2215759" y="6075956"/>
            <a:ext cx="5924511" cy="4211044"/>
          </a:xfrm>
          <a:custGeom>
            <a:avLst/>
            <a:gdLst/>
            <a:ahLst/>
            <a:cxnLst/>
            <a:rect l="l" t="t" r="r" b="b"/>
            <a:pathLst>
              <a:path w="5924511" h="3762612">
                <a:moveTo>
                  <a:pt x="0" y="0"/>
                </a:moveTo>
                <a:lnTo>
                  <a:pt x="5924511" y="0"/>
                </a:lnTo>
                <a:lnTo>
                  <a:pt x="5924511" y="3762612"/>
                </a:lnTo>
                <a:lnTo>
                  <a:pt x="0" y="376261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TextBox 5"/>
          <p:cNvSpPr txBox="1"/>
          <p:nvPr/>
        </p:nvSpPr>
        <p:spPr>
          <a:xfrm>
            <a:off x="10885" y="-167407"/>
            <a:ext cx="18288000" cy="1286121"/>
          </a:xfrm>
          <a:prstGeom prst="rect">
            <a:avLst/>
          </a:prstGeom>
        </p:spPr>
        <p:txBody>
          <a:bodyPr lIns="0" tIns="0" rIns="0" bIns="0" rtlCol="0" anchor="t">
            <a:spAutoFit/>
          </a:bodyPr>
          <a:lstStyle/>
          <a:p>
            <a:pPr algn="ctr">
              <a:lnSpc>
                <a:spcPts val="11060"/>
              </a:lnSpc>
            </a:pPr>
            <a:r>
              <a:rPr lang="en-US" sz="5400" dirty="0">
                <a:solidFill>
                  <a:srgbClr val="000000"/>
                </a:solidFill>
                <a:latin typeface="Canva Sans Bold"/>
              </a:rPr>
              <a:t>CASE STUDY</a:t>
            </a:r>
          </a:p>
        </p:txBody>
      </p:sp>
      <p:sp>
        <p:nvSpPr>
          <p:cNvPr id="6" name="TextBox 6"/>
          <p:cNvSpPr txBox="1"/>
          <p:nvPr/>
        </p:nvSpPr>
        <p:spPr>
          <a:xfrm>
            <a:off x="-10886" y="980088"/>
            <a:ext cx="18288000" cy="847796"/>
          </a:xfrm>
          <a:prstGeom prst="rect">
            <a:avLst/>
          </a:prstGeom>
        </p:spPr>
        <p:txBody>
          <a:bodyPr lIns="0" tIns="0" rIns="0" bIns="0" rtlCol="0" anchor="t">
            <a:spAutoFit/>
          </a:bodyPr>
          <a:lstStyle/>
          <a:p>
            <a:pPr algn="ctr">
              <a:lnSpc>
                <a:spcPts val="7279"/>
              </a:lnSpc>
            </a:pPr>
            <a:r>
              <a:rPr lang="en-US" sz="3600" b="1" dirty="0">
                <a:solidFill>
                  <a:srgbClr val="000000"/>
                </a:solidFill>
                <a:latin typeface="Canva Sans" panose="020B0604020202020204" charset="0"/>
              </a:rPr>
              <a:t>Urban Primary Health Center, </a:t>
            </a:r>
            <a:r>
              <a:rPr lang="en-US" sz="3600" b="1" dirty="0" err="1">
                <a:solidFill>
                  <a:srgbClr val="000000"/>
                </a:solidFill>
                <a:latin typeface="Canva Sans" panose="020B0604020202020204" charset="0"/>
              </a:rPr>
              <a:t>Thippenahalli</a:t>
            </a:r>
            <a:r>
              <a:rPr lang="en-US" sz="3600" b="1" dirty="0">
                <a:solidFill>
                  <a:srgbClr val="000000"/>
                </a:solidFill>
                <a:latin typeface="Canva Sans" panose="020B0604020202020204" charset="0"/>
              </a:rPr>
              <a:t>, Bengaluru</a:t>
            </a:r>
          </a:p>
        </p:txBody>
      </p:sp>
      <p:sp>
        <p:nvSpPr>
          <p:cNvPr id="7" name="TextBox 7"/>
          <p:cNvSpPr txBox="1"/>
          <p:nvPr/>
        </p:nvSpPr>
        <p:spPr>
          <a:xfrm>
            <a:off x="5604863" y="2476500"/>
            <a:ext cx="7056502" cy="4267515"/>
          </a:xfrm>
          <a:prstGeom prst="rect">
            <a:avLst/>
          </a:prstGeom>
          <a:solidFill>
            <a:srgbClr val="DCE6F2">
              <a:alpha val="29020"/>
            </a:srgbClr>
          </a:solidFill>
        </p:spPr>
        <p:txBody>
          <a:bodyPr wrap="square" lIns="0" tIns="0" rIns="0" bIns="0" rtlCol="0" anchor="t">
            <a:spAutoFit/>
          </a:bodyPr>
          <a:lstStyle/>
          <a:p>
            <a:pPr>
              <a:lnSpc>
                <a:spcPts val="4759"/>
              </a:lnSpc>
            </a:pPr>
            <a:r>
              <a:rPr lang="en-US" sz="3399" b="1" dirty="0">
                <a:latin typeface="Canva Sans" panose="020B0604020202020204" charset="0"/>
              </a:rPr>
              <a:t>Lack of a hygienic environment</a:t>
            </a:r>
          </a:p>
          <a:p>
            <a:pPr>
              <a:lnSpc>
                <a:spcPts val="4759"/>
              </a:lnSpc>
            </a:pPr>
            <a:r>
              <a:rPr lang="en-US" sz="3399" b="1" dirty="0">
                <a:latin typeface="Canva Sans" panose="020B0604020202020204" charset="0"/>
              </a:rPr>
              <a:t>High population coverage</a:t>
            </a:r>
          </a:p>
          <a:p>
            <a:pPr>
              <a:lnSpc>
                <a:spcPts val="4759"/>
              </a:lnSpc>
            </a:pPr>
            <a:r>
              <a:rPr lang="en-US" sz="3399" b="1" dirty="0">
                <a:latin typeface="Canva Sans" panose="020B0604020202020204" charset="0"/>
              </a:rPr>
              <a:t>Lack of accessible toilets for public</a:t>
            </a:r>
          </a:p>
          <a:p>
            <a:pPr>
              <a:lnSpc>
                <a:spcPts val="4759"/>
              </a:lnSpc>
            </a:pPr>
            <a:r>
              <a:rPr lang="en-US" sz="3399" b="1" dirty="0">
                <a:latin typeface="Canva Sans" panose="020B0604020202020204" charset="0"/>
              </a:rPr>
              <a:t>Redundant </a:t>
            </a:r>
            <a:r>
              <a:rPr lang="en-US" sz="3399" b="1" dirty="0" err="1">
                <a:latin typeface="Canva Sans" panose="020B0604020202020204" charset="0"/>
              </a:rPr>
              <a:t>Rogi</a:t>
            </a:r>
            <a:r>
              <a:rPr lang="en-US" sz="3399" b="1" dirty="0">
                <a:latin typeface="Canva Sans" panose="020B0604020202020204" charset="0"/>
              </a:rPr>
              <a:t> Kalyan Samithi</a:t>
            </a:r>
          </a:p>
          <a:p>
            <a:pPr>
              <a:lnSpc>
                <a:spcPts val="4759"/>
              </a:lnSpc>
            </a:pPr>
            <a:r>
              <a:rPr lang="en-US" sz="3399" b="1" dirty="0">
                <a:latin typeface="Canva Sans" panose="020B0604020202020204" charset="0"/>
              </a:rPr>
              <a:t>Frontline workers and knowledge on Menstrual Hygiene products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694</Words>
  <Application>Microsoft Office PowerPoint</Application>
  <PresentationFormat>Custom</PresentationFormat>
  <Paragraphs>97</Paragraphs>
  <Slides>13</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Noto Sans</vt:lpstr>
      <vt:lpstr>Roboto</vt:lpstr>
      <vt:lpstr>arial</vt:lpstr>
      <vt:lpstr>arial</vt:lpstr>
      <vt:lpstr>Telegraf Bold</vt:lpstr>
      <vt:lpstr>Roboto Light</vt:lpstr>
      <vt:lpstr>Calibri</vt:lpstr>
      <vt:lpstr>Canva Sans Bold Italics</vt:lpstr>
      <vt:lpstr>Canva Sans</vt:lpstr>
      <vt:lpstr>Canva Sans Bold</vt:lpstr>
      <vt:lpstr>Office Theme</vt:lpstr>
      <vt:lpstr>PowerPoint Presentation</vt:lpstr>
      <vt:lpstr>PowerPoint Presentation</vt:lpstr>
      <vt:lpstr>PowerPoint Presentation</vt:lpstr>
      <vt:lpstr>PowerPoint Presentation</vt:lpstr>
      <vt:lpstr>PowerPoint Presentation</vt:lpstr>
      <vt:lpstr>National standards for WASH in HCF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Values</dc:title>
  <dc:creator>Aswati Warrier</dc:creator>
  <cp:lastModifiedBy>Michael Brown</cp:lastModifiedBy>
  <cp:revision>24</cp:revision>
  <cp:lastPrinted>2023-07-11T12:29:55Z</cp:lastPrinted>
  <dcterms:created xsi:type="dcterms:W3CDTF">2006-08-16T00:00:00Z</dcterms:created>
  <dcterms:modified xsi:type="dcterms:W3CDTF">2024-03-28T17:37:14Z</dcterms:modified>
  <dc:identifier>DAFoNBA9POM</dc:identifier>
</cp:coreProperties>
</file>