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png" ContentType="image/png"/>
  <Override PartName="/ppt/slides/slide6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954393" y="1151889"/>
            <a:ext cx="4314190" cy="4568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838200" y="365759"/>
            <a:ext cx="10515600" cy="429895"/>
          </a:xfrm>
          <a:custGeom>
            <a:avLst/>
            <a:gdLst/>
            <a:ahLst/>
            <a:cxnLst/>
            <a:rect l="l" t="t" r="r" b="b"/>
            <a:pathLst>
              <a:path w="10515600" h="429895">
                <a:moveTo>
                  <a:pt x="10515600" y="0"/>
                </a:moveTo>
                <a:lnTo>
                  <a:pt x="0" y="0"/>
                </a:lnTo>
                <a:lnTo>
                  <a:pt x="0" y="429768"/>
                </a:lnTo>
                <a:lnTo>
                  <a:pt x="10515600" y="429768"/>
                </a:lnTo>
                <a:lnTo>
                  <a:pt x="10515600" y="0"/>
                </a:lnTo>
                <a:close/>
              </a:path>
            </a:pathLst>
          </a:custGeom>
          <a:solidFill>
            <a:srgbClr val="ACB8C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49936" y="200660"/>
            <a:ext cx="11692127" cy="10280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51942" y="1095755"/>
            <a:ext cx="10721340" cy="42170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5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Relationship Id="rId3" Type="http://schemas.openxmlformats.org/officeDocument/2006/relationships/image" Target="../media/image8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68167" y="1600200"/>
            <a:ext cx="5000244" cy="2452116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74947" y="4355591"/>
            <a:ext cx="3494532" cy="1296924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01930" rIns="0" bIns="0" rtlCol="0" vert="horz">
            <a:spAutoFit/>
          </a:bodyPr>
          <a:lstStyle/>
          <a:p>
            <a:pPr marL="1941195">
              <a:lnSpc>
                <a:spcPct val="100000"/>
              </a:lnSpc>
              <a:spcBef>
                <a:spcPts val="100"/>
              </a:spcBef>
            </a:pPr>
            <a:r>
              <a:rPr dirty="0" sz="3600">
                <a:solidFill>
                  <a:srgbClr val="4471C4"/>
                </a:solidFill>
              </a:rPr>
              <a:t>WATER</a:t>
            </a:r>
            <a:r>
              <a:rPr dirty="0" sz="3600" spc="-110">
                <a:solidFill>
                  <a:srgbClr val="4471C4"/>
                </a:solidFill>
              </a:rPr>
              <a:t> </a:t>
            </a:r>
            <a:r>
              <a:rPr dirty="0" sz="3600">
                <a:solidFill>
                  <a:srgbClr val="4471C4"/>
                </a:solidFill>
              </a:rPr>
              <a:t>@</a:t>
            </a:r>
            <a:r>
              <a:rPr dirty="0" sz="3600" spc="-110">
                <a:solidFill>
                  <a:srgbClr val="4471C4"/>
                </a:solidFill>
              </a:rPr>
              <a:t> </a:t>
            </a:r>
            <a:r>
              <a:rPr dirty="0" sz="3600">
                <a:solidFill>
                  <a:srgbClr val="4471C4"/>
                </a:solidFill>
              </a:rPr>
              <a:t>WORK</a:t>
            </a:r>
            <a:r>
              <a:rPr dirty="0" sz="3600" spc="-105">
                <a:solidFill>
                  <a:srgbClr val="4471C4"/>
                </a:solidFill>
              </a:rPr>
              <a:t> </a:t>
            </a:r>
            <a:r>
              <a:rPr dirty="0" sz="3600" spc="-20">
                <a:solidFill>
                  <a:srgbClr val="4471C4"/>
                </a:solidFill>
              </a:rPr>
              <a:t>MINISTRY</a:t>
            </a:r>
            <a:endParaRPr sz="3600"/>
          </a:p>
        </p:txBody>
      </p:sp>
      <p:sp>
        <p:nvSpPr>
          <p:cNvPr id="5" name="object 5" descr=""/>
          <p:cNvSpPr txBox="1"/>
          <p:nvPr/>
        </p:nvSpPr>
        <p:spPr>
          <a:xfrm>
            <a:off x="1315211" y="5696711"/>
            <a:ext cx="9281160" cy="646430"/>
          </a:xfrm>
          <a:prstGeom prst="rect">
            <a:avLst/>
          </a:prstGeom>
          <a:solidFill>
            <a:srgbClr val="DAE2F3"/>
          </a:solidFill>
        </p:spPr>
        <p:txBody>
          <a:bodyPr wrap="square" lIns="0" tIns="31750" rIns="0" bIns="0" rtlCol="0" vert="horz">
            <a:spAutoFit/>
          </a:bodyPr>
          <a:lstStyle/>
          <a:p>
            <a:pPr algn="ctr" marL="41275">
              <a:lnSpc>
                <a:spcPct val="100000"/>
              </a:lnSpc>
              <a:spcBef>
                <a:spcPts val="250"/>
              </a:spcBef>
            </a:pPr>
            <a:r>
              <a:rPr dirty="0" sz="1800" b="1">
                <a:latin typeface="Calibri"/>
                <a:cs typeface="Calibri"/>
              </a:rPr>
              <a:t>Dan</a:t>
            </a:r>
            <a:r>
              <a:rPr dirty="0" sz="1800" spc="-5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Blevins:</a:t>
            </a:r>
            <a:r>
              <a:rPr dirty="0" sz="1800" spc="330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Executive</a:t>
            </a:r>
            <a:r>
              <a:rPr dirty="0" sz="1800" spc="-7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Director,</a:t>
            </a:r>
            <a:r>
              <a:rPr dirty="0" sz="1800" spc="310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Water</a:t>
            </a:r>
            <a:r>
              <a:rPr dirty="0" sz="1800" spc="-3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@</a:t>
            </a:r>
            <a:r>
              <a:rPr dirty="0" sz="1800" spc="-4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Work</a:t>
            </a:r>
            <a:r>
              <a:rPr dirty="0" sz="1800" spc="355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Ministry,</a:t>
            </a:r>
            <a:endParaRPr sz="1800">
              <a:latin typeface="Calibri"/>
              <a:cs typeface="Calibri"/>
            </a:endParaRPr>
          </a:p>
          <a:p>
            <a:pPr algn="ctr" marR="325120">
              <a:lnSpc>
                <a:spcPct val="100000"/>
              </a:lnSpc>
            </a:pPr>
            <a:r>
              <a:rPr dirty="0" sz="1800" spc="-40" b="1">
                <a:latin typeface="Calibri"/>
                <a:cs typeface="Calibri"/>
              </a:rPr>
              <a:t>Dr.</a:t>
            </a:r>
            <a:r>
              <a:rPr dirty="0" sz="1800" spc="-5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Omar</a:t>
            </a:r>
            <a:r>
              <a:rPr dirty="0" sz="1800" spc="-4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Keith</a:t>
            </a:r>
            <a:r>
              <a:rPr dirty="0" sz="1800" spc="-5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Helferich:</a:t>
            </a:r>
            <a:r>
              <a:rPr dirty="0" sz="1800" spc="305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Professor</a:t>
            </a:r>
            <a:r>
              <a:rPr dirty="0" sz="1800" spc="-5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Emeritus</a:t>
            </a:r>
            <a:r>
              <a:rPr dirty="0" sz="1800" spc="-6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Central</a:t>
            </a:r>
            <a:r>
              <a:rPr dirty="0" sz="1800" spc="-6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Michigan</a:t>
            </a:r>
            <a:r>
              <a:rPr dirty="0" sz="1800" spc="-6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University</a:t>
            </a:r>
            <a:r>
              <a:rPr dirty="0" sz="1800" spc="-65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University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4444" y="365759"/>
            <a:ext cx="11285220" cy="622300"/>
          </a:xfrm>
          <a:prstGeom prst="rect"/>
          <a:solidFill>
            <a:srgbClr val="D0CECE"/>
          </a:solidFill>
        </p:spPr>
        <p:txBody>
          <a:bodyPr wrap="square" lIns="0" tIns="0" rIns="0" bIns="0" rtlCol="0" vert="horz">
            <a:spAutoFit/>
          </a:bodyPr>
          <a:lstStyle/>
          <a:p>
            <a:pPr algn="ctr" marR="598170">
              <a:lnSpc>
                <a:spcPts val="4270"/>
              </a:lnSpc>
            </a:pPr>
            <a:r>
              <a:rPr dirty="0" sz="3600" spc="-10" b="0">
                <a:latin typeface="Calibri Light"/>
                <a:cs typeface="Calibri Light"/>
              </a:rPr>
              <a:t>W@W</a:t>
            </a:r>
            <a:r>
              <a:rPr dirty="0" sz="3600" spc="-195" b="0">
                <a:latin typeface="Calibri Light"/>
                <a:cs typeface="Calibri Light"/>
              </a:rPr>
              <a:t> </a:t>
            </a:r>
            <a:r>
              <a:rPr dirty="0" sz="3600" spc="-60" b="0">
                <a:latin typeface="Calibri Light"/>
                <a:cs typeface="Calibri Light"/>
              </a:rPr>
              <a:t>MINISTRY:</a:t>
            </a:r>
            <a:r>
              <a:rPr dirty="0" sz="3600" spc="-145" b="0">
                <a:latin typeface="Calibri Light"/>
                <a:cs typeface="Calibri Light"/>
              </a:rPr>
              <a:t> </a:t>
            </a:r>
            <a:r>
              <a:rPr dirty="0" sz="3600" b="0">
                <a:latin typeface="Calibri Light"/>
                <a:cs typeface="Calibri Light"/>
              </a:rPr>
              <a:t>Clean</a:t>
            </a:r>
            <a:r>
              <a:rPr dirty="0" sz="3600" spc="-155" b="0">
                <a:latin typeface="Calibri Light"/>
                <a:cs typeface="Calibri Light"/>
              </a:rPr>
              <a:t> </a:t>
            </a:r>
            <a:r>
              <a:rPr dirty="0" sz="3600" spc="-55" b="0">
                <a:latin typeface="Calibri Light"/>
                <a:cs typeface="Calibri Light"/>
              </a:rPr>
              <a:t>Water</a:t>
            </a:r>
            <a:r>
              <a:rPr dirty="0" sz="3600" spc="-145" b="0">
                <a:latin typeface="Calibri Light"/>
                <a:cs typeface="Calibri Light"/>
              </a:rPr>
              <a:t> </a:t>
            </a:r>
            <a:r>
              <a:rPr dirty="0" sz="3600" spc="-10" b="0">
                <a:latin typeface="Calibri Light"/>
                <a:cs typeface="Calibri Light"/>
              </a:rPr>
              <a:t>Program</a:t>
            </a:r>
            <a:endParaRPr sz="3600">
              <a:latin typeface="Calibri Light"/>
              <a:cs typeface="Calibri Light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448055" y="1135380"/>
            <a:ext cx="6426835" cy="4951730"/>
            <a:chOff x="448055" y="1135380"/>
            <a:chExt cx="6426835" cy="495173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8055" y="1135380"/>
              <a:ext cx="3083051" cy="4951476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3531107" y="1135380"/>
              <a:ext cx="3343910" cy="4951730"/>
            </a:xfrm>
            <a:custGeom>
              <a:avLst/>
              <a:gdLst/>
              <a:ahLst/>
              <a:cxnLst/>
              <a:rect l="l" t="t" r="r" b="b"/>
              <a:pathLst>
                <a:path w="3343909" h="4951730">
                  <a:moveTo>
                    <a:pt x="3343655" y="0"/>
                  </a:moveTo>
                  <a:lnTo>
                    <a:pt x="0" y="0"/>
                  </a:lnTo>
                  <a:lnTo>
                    <a:pt x="0" y="4951476"/>
                  </a:lnTo>
                  <a:lnTo>
                    <a:pt x="3343655" y="4951476"/>
                  </a:lnTo>
                  <a:lnTo>
                    <a:pt x="3343655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3609847" y="1055878"/>
            <a:ext cx="3176905" cy="4484370"/>
          </a:xfrm>
          <a:prstGeom prst="rect">
            <a:avLst/>
          </a:prstGeom>
        </p:spPr>
        <p:txBody>
          <a:bodyPr wrap="square" lIns="0" tIns="121920" rIns="0" bIns="0" rtlCol="0" vert="horz">
            <a:spAutoFit/>
          </a:bodyPr>
          <a:lstStyle/>
          <a:p>
            <a:pPr marL="241300" marR="381000" indent="-228600">
              <a:lnSpc>
                <a:spcPct val="70100"/>
              </a:lnSpc>
              <a:spcBef>
                <a:spcPts val="960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400">
                <a:latin typeface="Calibri"/>
                <a:cs typeface="Calibri"/>
              </a:rPr>
              <a:t>Mission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Clean</a:t>
            </a:r>
            <a:r>
              <a:rPr dirty="0" sz="2400" spc="-30">
                <a:latin typeface="Calibri"/>
                <a:cs typeface="Calibri"/>
              </a:rPr>
              <a:t> Water </a:t>
            </a:r>
            <a:r>
              <a:rPr dirty="0" sz="2400">
                <a:latin typeface="Calibri"/>
                <a:cs typeface="Calibri"/>
              </a:rPr>
              <a:t>for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poverty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level </a:t>
            </a:r>
            <a:r>
              <a:rPr dirty="0" sz="2400">
                <a:latin typeface="Calibri"/>
                <a:cs typeface="Calibri"/>
              </a:rPr>
              <a:t>villages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and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bateys</a:t>
            </a:r>
            <a:endParaRPr sz="2400">
              <a:latin typeface="Calibri"/>
              <a:cs typeface="Calibri"/>
            </a:endParaRPr>
          </a:p>
          <a:p>
            <a:pPr marL="241300" marR="38735" indent="-228600">
              <a:lnSpc>
                <a:spcPct val="70000"/>
              </a:lnSpc>
              <a:spcBef>
                <a:spcPts val="994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400">
                <a:latin typeface="Calibri"/>
                <a:cs typeface="Calibri"/>
              </a:rPr>
              <a:t>Operated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by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Fundacion Water</a:t>
            </a:r>
            <a:r>
              <a:rPr dirty="0" sz="2400" spc="-95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Work </a:t>
            </a:r>
            <a:r>
              <a:rPr dirty="0" sz="2400">
                <a:latin typeface="Calibri"/>
                <a:cs typeface="Calibri"/>
              </a:rPr>
              <a:t>independent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nonprofit charitable</a:t>
            </a:r>
            <a:endParaRPr sz="2400">
              <a:latin typeface="Calibri"/>
              <a:cs typeface="Calibri"/>
            </a:endParaRPr>
          </a:p>
          <a:p>
            <a:pPr marL="241300" marR="5080" indent="-228600">
              <a:lnSpc>
                <a:spcPct val="70000"/>
              </a:lnSpc>
              <a:spcBef>
                <a:spcPts val="1010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400">
                <a:latin typeface="Calibri"/>
                <a:cs typeface="Calibri"/>
              </a:rPr>
              <a:t>Eight</a:t>
            </a:r>
            <a:r>
              <a:rPr dirty="0" sz="2400" spc="-8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operating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plants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 spc="-50">
                <a:latin typeface="Calibri"/>
                <a:cs typeface="Calibri"/>
              </a:rPr>
              <a:t>– </a:t>
            </a:r>
            <a:r>
              <a:rPr dirty="0" sz="2400">
                <a:latin typeface="Calibri"/>
                <a:cs typeface="Calibri"/>
              </a:rPr>
              <a:t>two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funded by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Rotary Grants</a:t>
            </a:r>
            <a:endParaRPr sz="2400">
              <a:latin typeface="Calibri"/>
              <a:cs typeface="Calibri"/>
            </a:endParaRPr>
          </a:p>
          <a:p>
            <a:pPr marL="240665" indent="-227965">
              <a:lnSpc>
                <a:spcPts val="2450"/>
              </a:lnSpc>
              <a:spcBef>
                <a:spcPts val="135"/>
              </a:spcBef>
              <a:buFont typeface="Arial"/>
              <a:buChar char="•"/>
              <a:tabLst>
                <a:tab pos="240665" algn="l"/>
              </a:tabLst>
            </a:pPr>
            <a:r>
              <a:rPr dirty="0" sz="2400">
                <a:latin typeface="Calibri"/>
                <a:cs typeface="Calibri"/>
              </a:rPr>
              <a:t>Plants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certified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by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 spc="-25">
                <a:latin typeface="Calibri"/>
                <a:cs typeface="Calibri"/>
              </a:rPr>
              <a:t>DR</a:t>
            </a:r>
            <a:endParaRPr sz="2400">
              <a:latin typeface="Calibri"/>
              <a:cs typeface="Calibri"/>
            </a:endParaRPr>
          </a:p>
          <a:p>
            <a:pPr marL="241300">
              <a:lnSpc>
                <a:spcPts val="2450"/>
              </a:lnSpc>
            </a:pPr>
            <a:r>
              <a:rPr dirty="0" sz="2400">
                <a:latin typeface="Calibri"/>
                <a:cs typeface="Calibri"/>
              </a:rPr>
              <a:t>public</a:t>
            </a:r>
            <a:r>
              <a:rPr dirty="0" sz="2400" spc="-10">
                <a:latin typeface="Calibri"/>
                <a:cs typeface="Calibri"/>
              </a:rPr>
              <a:t> health</a:t>
            </a:r>
            <a:endParaRPr sz="2400">
              <a:latin typeface="Calibri"/>
              <a:cs typeface="Calibri"/>
            </a:endParaRPr>
          </a:p>
          <a:p>
            <a:pPr marL="241300" marR="142240" indent="-228600">
              <a:lnSpc>
                <a:spcPct val="70000"/>
              </a:lnSpc>
              <a:spcBef>
                <a:spcPts val="994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400">
                <a:latin typeface="Calibri"/>
                <a:cs typeface="Calibri"/>
              </a:rPr>
              <a:t>Operated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by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local </a:t>
            </a:r>
            <a:r>
              <a:rPr dirty="0" sz="2400" spc="-10">
                <a:latin typeface="Calibri"/>
                <a:cs typeface="Calibri"/>
              </a:rPr>
              <a:t>organization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with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local </a:t>
            </a:r>
            <a:r>
              <a:rPr dirty="0" sz="2400">
                <a:latin typeface="Calibri"/>
                <a:cs typeface="Calibri"/>
              </a:rPr>
              <a:t>manager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&amp;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5</a:t>
            </a:r>
            <a:r>
              <a:rPr dirty="0" sz="2400" spc="-20">
                <a:latin typeface="Calibri"/>
                <a:cs typeface="Calibri"/>
              </a:rPr>
              <a:t> staff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 descr=""/>
          <p:cNvSpPr/>
          <p:nvPr/>
        </p:nvSpPr>
        <p:spPr>
          <a:xfrm>
            <a:off x="6874764" y="1135380"/>
            <a:ext cx="4962525" cy="4986655"/>
          </a:xfrm>
          <a:custGeom>
            <a:avLst/>
            <a:gdLst/>
            <a:ahLst/>
            <a:cxnLst/>
            <a:rect l="l" t="t" r="r" b="b"/>
            <a:pathLst>
              <a:path w="4962525" h="4986655">
                <a:moveTo>
                  <a:pt x="4962144" y="0"/>
                </a:moveTo>
                <a:lnTo>
                  <a:pt x="0" y="0"/>
                </a:lnTo>
                <a:lnTo>
                  <a:pt x="0" y="4986528"/>
                </a:lnTo>
                <a:lnTo>
                  <a:pt x="4962144" y="4986528"/>
                </a:lnTo>
                <a:lnTo>
                  <a:pt x="4962144" y="0"/>
                </a:lnTo>
                <a:close/>
              </a:path>
            </a:pathLst>
          </a:custGeom>
          <a:solidFill>
            <a:srgbClr val="E1EF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 txBox="1">
            <a:spLocks noGrp="1"/>
          </p:cNvSpPr>
          <p:nvPr>
            <p:ph idx="3" sz="half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ts val="2390"/>
              </a:lnSpc>
              <a:spcBef>
                <a:spcPts val="105"/>
              </a:spcBef>
            </a:pPr>
            <a:r>
              <a:rPr dirty="0" spc="-10"/>
              <a:t>SUSTAINABILITY</a:t>
            </a:r>
            <a:r>
              <a:rPr dirty="0" spc="-35"/>
              <a:t> </a:t>
            </a:r>
            <a:r>
              <a:rPr dirty="0" spc="-10"/>
              <a:t>PROGRAM-</a:t>
            </a:r>
            <a:r>
              <a:rPr dirty="0"/>
              <a:t>2018</a:t>
            </a:r>
            <a:r>
              <a:rPr dirty="0" spc="-30"/>
              <a:t> </a:t>
            </a:r>
            <a:r>
              <a:rPr dirty="0" spc="-10"/>
              <a:t>SOCIAL</a:t>
            </a:r>
          </a:p>
          <a:p>
            <a:pPr marL="12700">
              <a:lnSpc>
                <a:spcPts val="2870"/>
              </a:lnSpc>
            </a:pPr>
            <a:r>
              <a:rPr dirty="0" sz="2400"/>
              <a:t>*</a:t>
            </a:r>
            <a:r>
              <a:rPr dirty="0" sz="1800"/>
              <a:t>Population</a:t>
            </a:r>
            <a:r>
              <a:rPr dirty="0" sz="1800" spc="-60"/>
              <a:t> </a:t>
            </a:r>
            <a:r>
              <a:rPr dirty="0" sz="1800" spc="-10"/>
              <a:t>served</a:t>
            </a:r>
            <a:endParaRPr sz="1800"/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1800"/>
              <a:t>*Local</a:t>
            </a:r>
            <a:r>
              <a:rPr dirty="0" sz="1800" spc="-40"/>
              <a:t> </a:t>
            </a:r>
            <a:r>
              <a:rPr dirty="0" sz="1800" spc="-10"/>
              <a:t>employment</a:t>
            </a:r>
            <a:endParaRPr sz="1800"/>
          </a:p>
          <a:p>
            <a:pPr marL="12700">
              <a:lnSpc>
                <a:spcPct val="100000"/>
              </a:lnSpc>
            </a:pPr>
            <a:r>
              <a:rPr dirty="0" sz="1800"/>
              <a:t>*Local</a:t>
            </a:r>
            <a:r>
              <a:rPr dirty="0" sz="1800" spc="-40"/>
              <a:t> </a:t>
            </a:r>
            <a:r>
              <a:rPr dirty="0" sz="1800" spc="-10"/>
              <a:t>contractors</a:t>
            </a:r>
            <a:endParaRPr sz="1800"/>
          </a:p>
          <a:p>
            <a:pPr marL="12700">
              <a:lnSpc>
                <a:spcPts val="2155"/>
              </a:lnSpc>
            </a:pPr>
            <a:r>
              <a:rPr dirty="0" sz="1800"/>
              <a:t>*Community</a:t>
            </a:r>
            <a:r>
              <a:rPr dirty="0" sz="1800" spc="-60"/>
              <a:t> </a:t>
            </a:r>
            <a:r>
              <a:rPr dirty="0" sz="1800" spc="-10"/>
              <a:t>opportunities</a:t>
            </a:r>
            <a:endParaRPr sz="1800"/>
          </a:p>
          <a:p>
            <a:pPr marL="12700">
              <a:lnSpc>
                <a:spcPts val="2395"/>
              </a:lnSpc>
            </a:pPr>
            <a:r>
              <a:rPr dirty="0" spc="-10"/>
              <a:t>ENVIRONMENT</a:t>
            </a:r>
          </a:p>
          <a:p>
            <a:pPr marL="12700">
              <a:lnSpc>
                <a:spcPct val="100000"/>
              </a:lnSpc>
            </a:pPr>
            <a:r>
              <a:rPr dirty="0"/>
              <a:t>*Bottles</a:t>
            </a:r>
            <a:r>
              <a:rPr dirty="0" spc="-50"/>
              <a:t> </a:t>
            </a:r>
            <a:r>
              <a:rPr dirty="0" spc="-10"/>
              <a:t>recycled</a:t>
            </a:r>
          </a:p>
          <a:p>
            <a:pPr marL="12700">
              <a:lnSpc>
                <a:spcPct val="100000"/>
              </a:lnSpc>
            </a:pPr>
            <a:r>
              <a:rPr dirty="0"/>
              <a:t>*Improved</a:t>
            </a:r>
            <a:r>
              <a:rPr dirty="0" spc="-65"/>
              <a:t> </a:t>
            </a:r>
            <a:r>
              <a:rPr dirty="0" spc="-10"/>
              <a:t>awareness</a:t>
            </a:r>
          </a:p>
          <a:p>
            <a:pPr marL="12700">
              <a:lnSpc>
                <a:spcPct val="100000"/>
              </a:lnSpc>
            </a:pPr>
            <a:r>
              <a:rPr dirty="0"/>
              <a:t>*Reduced</a:t>
            </a:r>
            <a:r>
              <a:rPr dirty="0" spc="-55"/>
              <a:t> </a:t>
            </a:r>
            <a:r>
              <a:rPr dirty="0"/>
              <a:t>carbon</a:t>
            </a:r>
            <a:r>
              <a:rPr dirty="0" spc="-30"/>
              <a:t> </a:t>
            </a:r>
            <a:r>
              <a:rPr dirty="0" spc="-10"/>
              <a:t>emissions</a:t>
            </a:r>
          </a:p>
          <a:p>
            <a:pPr marL="12700">
              <a:lnSpc>
                <a:spcPct val="100000"/>
              </a:lnSpc>
            </a:pPr>
            <a:r>
              <a:rPr dirty="0"/>
              <a:t>ECONOMIC</a:t>
            </a:r>
            <a:r>
              <a:rPr dirty="0" spc="-65"/>
              <a:t> </a:t>
            </a:r>
            <a:r>
              <a:rPr dirty="0"/>
              <a:t>by</a:t>
            </a:r>
            <a:r>
              <a:rPr dirty="0" spc="-30"/>
              <a:t> </a:t>
            </a:r>
            <a:r>
              <a:rPr dirty="0"/>
              <a:t>plant</a:t>
            </a:r>
            <a:r>
              <a:rPr dirty="0" spc="-55"/>
              <a:t> </a:t>
            </a:r>
            <a:r>
              <a:rPr dirty="0" spc="-25"/>
              <a:t>(6)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*Production</a:t>
            </a:r>
            <a:r>
              <a:rPr dirty="0" spc="-70"/>
              <a:t> </a:t>
            </a:r>
            <a:r>
              <a:rPr dirty="0"/>
              <a:t>of</a:t>
            </a:r>
            <a:r>
              <a:rPr dirty="0" spc="-15"/>
              <a:t> </a:t>
            </a:r>
            <a:r>
              <a:rPr dirty="0"/>
              <a:t>5</a:t>
            </a:r>
            <a:r>
              <a:rPr dirty="0" spc="-35"/>
              <a:t> </a:t>
            </a:r>
            <a:r>
              <a:rPr dirty="0"/>
              <a:t>gallon</a:t>
            </a:r>
            <a:r>
              <a:rPr dirty="0" spc="-25"/>
              <a:t> </a:t>
            </a:r>
            <a:r>
              <a:rPr dirty="0"/>
              <a:t>bottles</a:t>
            </a:r>
            <a:r>
              <a:rPr dirty="0" spc="-45"/>
              <a:t> </a:t>
            </a:r>
            <a:r>
              <a:rPr dirty="0"/>
              <a:t>of</a:t>
            </a:r>
            <a:r>
              <a:rPr dirty="0" spc="-25"/>
              <a:t> </a:t>
            </a:r>
            <a:r>
              <a:rPr dirty="0" spc="-10"/>
              <a:t>water</a:t>
            </a:r>
          </a:p>
          <a:p>
            <a:pPr marL="12700">
              <a:lnSpc>
                <a:spcPct val="100000"/>
              </a:lnSpc>
            </a:pPr>
            <a:r>
              <a:rPr dirty="0"/>
              <a:t>*Bottles</a:t>
            </a:r>
            <a:r>
              <a:rPr dirty="0" spc="-65"/>
              <a:t> </a:t>
            </a:r>
            <a:r>
              <a:rPr dirty="0"/>
              <a:t>of</a:t>
            </a:r>
            <a:r>
              <a:rPr dirty="0" spc="-30"/>
              <a:t> </a:t>
            </a:r>
            <a:r>
              <a:rPr dirty="0"/>
              <a:t>5</a:t>
            </a:r>
            <a:r>
              <a:rPr dirty="0" spc="-35"/>
              <a:t> </a:t>
            </a:r>
            <a:r>
              <a:rPr dirty="0"/>
              <a:t>gallon</a:t>
            </a:r>
            <a:r>
              <a:rPr dirty="0" spc="-50"/>
              <a:t> </a:t>
            </a:r>
            <a:r>
              <a:rPr dirty="0"/>
              <a:t>water</a:t>
            </a:r>
            <a:r>
              <a:rPr dirty="0" spc="-25"/>
              <a:t> </a:t>
            </a:r>
            <a:r>
              <a:rPr dirty="0" spc="-10"/>
              <a:t>distributed</a:t>
            </a:r>
          </a:p>
          <a:p>
            <a:pPr marL="12700">
              <a:lnSpc>
                <a:spcPct val="100000"/>
              </a:lnSpc>
            </a:pPr>
            <a:r>
              <a:rPr dirty="0"/>
              <a:t>*Revenue</a:t>
            </a:r>
            <a:r>
              <a:rPr dirty="0" spc="-40"/>
              <a:t> </a:t>
            </a:r>
            <a:r>
              <a:rPr dirty="0"/>
              <a:t>in</a:t>
            </a:r>
            <a:r>
              <a:rPr dirty="0" spc="-25"/>
              <a:t> </a:t>
            </a:r>
            <a:r>
              <a:rPr dirty="0"/>
              <a:t>Pesos</a:t>
            </a:r>
            <a:r>
              <a:rPr dirty="0" spc="-20"/>
              <a:t> </a:t>
            </a:r>
            <a:r>
              <a:rPr dirty="0"/>
              <a:t>and</a:t>
            </a:r>
            <a:r>
              <a:rPr dirty="0" spc="-30"/>
              <a:t> </a:t>
            </a:r>
            <a:r>
              <a:rPr dirty="0"/>
              <a:t>US</a:t>
            </a:r>
            <a:r>
              <a:rPr dirty="0" spc="-25"/>
              <a:t> </a:t>
            </a:r>
            <a:r>
              <a:rPr dirty="0" spc="-10"/>
              <a:t>dollars</a:t>
            </a:r>
          </a:p>
          <a:p>
            <a:pPr marL="12700">
              <a:lnSpc>
                <a:spcPct val="100000"/>
              </a:lnSpc>
            </a:pPr>
            <a:r>
              <a:rPr dirty="0"/>
              <a:t>*Price</a:t>
            </a:r>
            <a:r>
              <a:rPr dirty="0" spc="-45"/>
              <a:t> </a:t>
            </a:r>
            <a:r>
              <a:rPr dirty="0"/>
              <a:t>vs</a:t>
            </a:r>
            <a:r>
              <a:rPr dirty="0" spc="-55"/>
              <a:t> </a:t>
            </a:r>
            <a:r>
              <a:rPr dirty="0"/>
              <a:t>market</a:t>
            </a:r>
            <a:r>
              <a:rPr dirty="0" spc="-40"/>
              <a:t> </a:t>
            </a:r>
            <a:r>
              <a:rPr dirty="0"/>
              <a:t>for</a:t>
            </a:r>
            <a:r>
              <a:rPr dirty="0" spc="-40"/>
              <a:t> </a:t>
            </a:r>
            <a:r>
              <a:rPr dirty="0" spc="-10"/>
              <a:t>bottles</a:t>
            </a:r>
          </a:p>
          <a:p>
            <a:pPr marL="12700">
              <a:lnSpc>
                <a:spcPct val="100000"/>
              </a:lnSpc>
            </a:pPr>
            <a:r>
              <a:rPr dirty="0"/>
              <a:t>*Contribution</a:t>
            </a:r>
            <a:r>
              <a:rPr dirty="0" spc="-70"/>
              <a:t> </a:t>
            </a:r>
            <a:r>
              <a:rPr dirty="0" spc="-10"/>
              <a:t>–profitability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9936" y="365759"/>
            <a:ext cx="11299190" cy="548640"/>
          </a:xfrm>
          <a:prstGeom prst="rect"/>
          <a:solidFill>
            <a:srgbClr val="D0CECE"/>
          </a:solidFill>
        </p:spPr>
        <p:txBody>
          <a:bodyPr wrap="square" lIns="0" tIns="0" rIns="0" bIns="0" rtlCol="0" vert="horz">
            <a:spAutoFit/>
          </a:bodyPr>
          <a:lstStyle/>
          <a:p>
            <a:pPr marL="1119505">
              <a:lnSpc>
                <a:spcPts val="3985"/>
              </a:lnSpc>
            </a:pPr>
            <a:r>
              <a:rPr dirty="0" sz="3600" spc="-55" b="0">
                <a:latin typeface="Calibri Light"/>
                <a:cs typeface="Calibri Light"/>
              </a:rPr>
              <a:t>Water</a:t>
            </a:r>
            <a:r>
              <a:rPr dirty="0" sz="3600" spc="-135" b="0">
                <a:latin typeface="Calibri Light"/>
                <a:cs typeface="Calibri Light"/>
              </a:rPr>
              <a:t> </a:t>
            </a:r>
            <a:r>
              <a:rPr dirty="0" sz="3600" b="0">
                <a:latin typeface="Calibri Light"/>
                <a:cs typeface="Calibri Light"/>
              </a:rPr>
              <a:t>@</a:t>
            </a:r>
            <a:r>
              <a:rPr dirty="0" sz="3600" spc="-114" b="0">
                <a:latin typeface="Calibri Light"/>
                <a:cs typeface="Calibri Light"/>
              </a:rPr>
              <a:t> </a:t>
            </a:r>
            <a:r>
              <a:rPr dirty="0" sz="3600" spc="-50" b="0">
                <a:latin typeface="Calibri Light"/>
                <a:cs typeface="Calibri Light"/>
              </a:rPr>
              <a:t>Work</a:t>
            </a:r>
            <a:r>
              <a:rPr dirty="0" sz="3600" spc="-120" b="0">
                <a:latin typeface="Calibri Light"/>
                <a:cs typeface="Calibri Light"/>
              </a:rPr>
              <a:t> </a:t>
            </a:r>
            <a:r>
              <a:rPr dirty="0" sz="3600" spc="-25" b="0">
                <a:latin typeface="Calibri Light"/>
                <a:cs typeface="Calibri Light"/>
              </a:rPr>
              <a:t>Distribution</a:t>
            </a:r>
            <a:r>
              <a:rPr dirty="0" sz="3600" spc="-135" b="0">
                <a:latin typeface="Calibri Light"/>
                <a:cs typeface="Calibri Light"/>
              </a:rPr>
              <a:t> </a:t>
            </a:r>
            <a:r>
              <a:rPr dirty="0" sz="3600" b="0">
                <a:latin typeface="Calibri Light"/>
                <a:cs typeface="Calibri Light"/>
              </a:rPr>
              <a:t>–M&amp;E</a:t>
            </a:r>
            <a:r>
              <a:rPr dirty="0" sz="3600" spc="-120" b="0">
                <a:latin typeface="Calibri Light"/>
                <a:cs typeface="Calibri Light"/>
              </a:rPr>
              <a:t> </a:t>
            </a:r>
            <a:r>
              <a:rPr dirty="0" sz="3600" spc="-10" b="0">
                <a:latin typeface="Calibri Light"/>
                <a:cs typeface="Calibri Light"/>
              </a:rPr>
              <a:t>PROCESS</a:t>
            </a:r>
            <a:endParaRPr sz="3600">
              <a:latin typeface="Calibri Light"/>
              <a:cs typeface="Calibri Light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38971" y="1095755"/>
            <a:ext cx="3098292" cy="4047744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1836" y="1095755"/>
            <a:ext cx="3128772" cy="4114800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3412235" y="1095755"/>
            <a:ext cx="5084445" cy="4217035"/>
          </a:xfrm>
          <a:prstGeom prst="rect">
            <a:avLst/>
          </a:prstGeom>
          <a:solidFill>
            <a:srgbClr val="E7E6E6"/>
          </a:solidFill>
        </p:spPr>
        <p:txBody>
          <a:bodyPr wrap="square" lIns="0" tIns="31115" rIns="0" bIns="0" rtlCol="0" vert="horz">
            <a:spAutoFit/>
          </a:bodyPr>
          <a:lstStyle/>
          <a:p>
            <a:pPr marL="91440">
              <a:lnSpc>
                <a:spcPct val="100000"/>
              </a:lnSpc>
              <a:spcBef>
                <a:spcPts val="245"/>
              </a:spcBef>
            </a:pPr>
            <a:r>
              <a:rPr dirty="0" sz="1800" b="1">
                <a:latin typeface="Calibri"/>
                <a:cs typeface="Calibri"/>
              </a:rPr>
              <a:t>M&amp;E</a:t>
            </a:r>
            <a:r>
              <a:rPr dirty="0" sz="1800" spc="-4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PROCESS</a:t>
            </a:r>
            <a:r>
              <a:rPr dirty="0" sz="1800" spc="-4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FOLLOWS</a:t>
            </a:r>
            <a:r>
              <a:rPr dirty="0" sz="1800" spc="-1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DMERL</a:t>
            </a:r>
            <a:r>
              <a:rPr dirty="0" sz="1800" spc="-3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STEPS</a:t>
            </a:r>
            <a:r>
              <a:rPr dirty="0" sz="1800" spc="-35" b="1">
                <a:latin typeface="Calibri"/>
                <a:cs typeface="Calibri"/>
              </a:rPr>
              <a:t> </a:t>
            </a:r>
            <a:r>
              <a:rPr dirty="0" sz="1800" spc="-50" b="1">
                <a:latin typeface="Calibri"/>
                <a:cs typeface="Calibri"/>
              </a:rPr>
              <a:t>*</a:t>
            </a:r>
            <a:endParaRPr sz="1800">
              <a:latin typeface="Calibri"/>
              <a:cs typeface="Calibri"/>
            </a:endParaRPr>
          </a:p>
          <a:p>
            <a:pPr marL="91440">
              <a:lnSpc>
                <a:spcPct val="100000"/>
              </a:lnSpc>
            </a:pPr>
            <a:r>
              <a:rPr dirty="0" sz="1800" b="1">
                <a:latin typeface="Calibri"/>
                <a:cs typeface="Calibri"/>
              </a:rPr>
              <a:t>Define:</a:t>
            </a:r>
            <a:r>
              <a:rPr dirty="0" sz="1800" spc="-90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Develop</a:t>
            </a:r>
            <a:r>
              <a:rPr dirty="0" sz="1600" spc="-60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the</a:t>
            </a:r>
            <a:r>
              <a:rPr dirty="0" sz="1600" spc="-50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program</a:t>
            </a:r>
            <a:r>
              <a:rPr dirty="0" sz="1600" spc="-35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concept-</a:t>
            </a:r>
            <a:r>
              <a:rPr dirty="0" sz="1600" spc="-30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Outcomes</a:t>
            </a:r>
            <a:endParaRPr sz="1600">
              <a:latin typeface="Calibri"/>
              <a:cs typeface="Calibri"/>
            </a:endParaRPr>
          </a:p>
          <a:p>
            <a:pPr marL="91440">
              <a:lnSpc>
                <a:spcPct val="100000"/>
              </a:lnSpc>
              <a:spcBef>
                <a:spcPts val="25"/>
              </a:spcBef>
            </a:pPr>
            <a:r>
              <a:rPr dirty="0" sz="1600" b="1">
                <a:latin typeface="Calibri"/>
                <a:cs typeface="Calibri"/>
              </a:rPr>
              <a:t>desired,</a:t>
            </a:r>
            <a:r>
              <a:rPr dirty="0" sz="1600" spc="-60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Outputs,</a:t>
            </a:r>
            <a:r>
              <a:rPr dirty="0" sz="1600" spc="-30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Activities,</a:t>
            </a:r>
            <a:r>
              <a:rPr dirty="0" sz="1600" spc="-70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Resource</a:t>
            </a:r>
            <a:r>
              <a:rPr dirty="0" sz="1600" spc="-45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Inputs-</a:t>
            </a:r>
            <a:r>
              <a:rPr dirty="0" sz="1600" spc="-25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Log</a:t>
            </a:r>
            <a:r>
              <a:rPr dirty="0" sz="1600" spc="-50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Frame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750">
              <a:latin typeface="Calibri"/>
              <a:cs typeface="Calibri"/>
            </a:endParaRPr>
          </a:p>
          <a:p>
            <a:pPr marL="91440">
              <a:lnSpc>
                <a:spcPct val="100000"/>
              </a:lnSpc>
            </a:pPr>
            <a:r>
              <a:rPr dirty="0" sz="1800" b="1">
                <a:latin typeface="Calibri"/>
                <a:cs typeface="Calibri"/>
              </a:rPr>
              <a:t>Monitor:</a:t>
            </a:r>
            <a:r>
              <a:rPr dirty="0" sz="1800" spc="-5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Use</a:t>
            </a:r>
            <a:r>
              <a:rPr dirty="0" sz="1800" spc="-15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Indicators</a:t>
            </a:r>
            <a:r>
              <a:rPr dirty="0" sz="1800" spc="-4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to</a:t>
            </a:r>
            <a:r>
              <a:rPr dirty="0" sz="1800" spc="-1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measure</a:t>
            </a:r>
            <a:r>
              <a:rPr dirty="0" sz="1800" spc="-20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performance.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>
              <a:latin typeface="Calibri"/>
              <a:cs typeface="Calibri"/>
            </a:endParaRPr>
          </a:p>
          <a:p>
            <a:pPr marL="91440">
              <a:lnSpc>
                <a:spcPct val="100000"/>
              </a:lnSpc>
            </a:pPr>
            <a:r>
              <a:rPr dirty="0" sz="1800" spc="-10" b="1">
                <a:latin typeface="Calibri"/>
                <a:cs typeface="Calibri"/>
              </a:rPr>
              <a:t>Evaluate:</a:t>
            </a:r>
            <a:r>
              <a:rPr dirty="0" sz="1800" spc="-35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Assessment</a:t>
            </a:r>
            <a:r>
              <a:rPr dirty="0" sz="1800" spc="-4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of</a:t>
            </a:r>
            <a:r>
              <a:rPr dirty="0" sz="1800" spc="5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performance</a:t>
            </a:r>
            <a:r>
              <a:rPr dirty="0" sz="1800" spc="-4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through</a:t>
            </a:r>
            <a:r>
              <a:rPr dirty="0" sz="1800" spc="-25" b="1">
                <a:latin typeface="Calibri"/>
                <a:cs typeface="Calibri"/>
              </a:rPr>
              <a:t> the</a:t>
            </a:r>
            <a:endParaRPr sz="1800">
              <a:latin typeface="Calibri"/>
              <a:cs typeface="Calibri"/>
            </a:endParaRPr>
          </a:p>
          <a:p>
            <a:pPr marL="91440">
              <a:lnSpc>
                <a:spcPct val="100000"/>
              </a:lnSpc>
              <a:spcBef>
                <a:spcPts val="5"/>
              </a:spcBef>
            </a:pPr>
            <a:r>
              <a:rPr dirty="0" sz="1800" b="1">
                <a:latin typeface="Calibri"/>
                <a:cs typeface="Calibri"/>
              </a:rPr>
              <a:t>stages</a:t>
            </a:r>
            <a:r>
              <a:rPr dirty="0" sz="1800" spc="-5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of</a:t>
            </a:r>
            <a:r>
              <a:rPr dirty="0" sz="1800" spc="-3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the</a:t>
            </a:r>
            <a:r>
              <a:rPr dirty="0" sz="1800" spc="-45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program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750">
              <a:latin typeface="Calibri"/>
              <a:cs typeface="Calibri"/>
            </a:endParaRPr>
          </a:p>
          <a:p>
            <a:pPr marL="91440" marR="1030605">
              <a:lnSpc>
                <a:spcPct val="100000"/>
              </a:lnSpc>
            </a:pPr>
            <a:r>
              <a:rPr dirty="0" sz="1800" b="1">
                <a:latin typeface="Calibri"/>
                <a:cs typeface="Calibri"/>
              </a:rPr>
              <a:t>Resolve:</a:t>
            </a:r>
            <a:r>
              <a:rPr dirty="0" sz="1800" spc="-30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Identification</a:t>
            </a:r>
            <a:r>
              <a:rPr dirty="0" sz="1800" spc="-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and</a:t>
            </a:r>
            <a:r>
              <a:rPr dirty="0" sz="1800" spc="-5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addressing</a:t>
            </a:r>
            <a:r>
              <a:rPr dirty="0" sz="1800" spc="-40" b="1">
                <a:latin typeface="Calibri"/>
                <a:cs typeface="Calibri"/>
              </a:rPr>
              <a:t> </a:t>
            </a:r>
            <a:r>
              <a:rPr dirty="0" sz="1800" spc="-25" b="1">
                <a:latin typeface="Calibri"/>
                <a:cs typeface="Calibri"/>
              </a:rPr>
              <a:t>the </a:t>
            </a:r>
            <a:r>
              <a:rPr dirty="0" sz="1800" spc="-10" b="1">
                <a:latin typeface="Calibri"/>
                <a:cs typeface="Calibri"/>
              </a:rPr>
              <a:t>challenges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>
              <a:latin typeface="Calibri"/>
              <a:cs typeface="Calibri"/>
            </a:endParaRPr>
          </a:p>
          <a:p>
            <a:pPr marL="91440" marR="242570">
              <a:lnSpc>
                <a:spcPct val="100000"/>
              </a:lnSpc>
              <a:spcBef>
                <a:spcPts val="5"/>
              </a:spcBef>
            </a:pPr>
            <a:r>
              <a:rPr dirty="0" sz="1800" b="1">
                <a:latin typeface="Calibri"/>
                <a:cs typeface="Calibri"/>
              </a:rPr>
              <a:t>Learn:</a:t>
            </a:r>
            <a:r>
              <a:rPr dirty="0" sz="1800" spc="-30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Incorporate</a:t>
            </a:r>
            <a:r>
              <a:rPr dirty="0" sz="1800" spc="-6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lessons</a:t>
            </a:r>
            <a:r>
              <a:rPr dirty="0" sz="1800" spc="-3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learned</a:t>
            </a:r>
            <a:r>
              <a:rPr dirty="0" sz="1800" spc="-5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into</a:t>
            </a:r>
            <a:r>
              <a:rPr dirty="0" sz="1800" spc="-45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ongoing practices</a:t>
            </a:r>
            <a:r>
              <a:rPr dirty="0" sz="1800" spc="-6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to</a:t>
            </a:r>
            <a:r>
              <a:rPr dirty="0" sz="1800" spc="-1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increase</a:t>
            </a:r>
            <a:r>
              <a:rPr dirty="0" sz="1800" spc="-15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effectiveness</a:t>
            </a:r>
            <a:r>
              <a:rPr dirty="0" sz="1800" spc="-2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&amp;</a:t>
            </a:r>
            <a:r>
              <a:rPr dirty="0" sz="1800" spc="-35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sustainability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328675" y="5357266"/>
            <a:ext cx="11214735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Calibri"/>
                <a:cs typeface="Calibri"/>
              </a:rPr>
              <a:t>DMERL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is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the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adaption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of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the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recognized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sustainability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process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by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many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organizations.</a:t>
            </a:r>
            <a:r>
              <a:rPr dirty="0" sz="1800" spc="3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The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process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uses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the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M&amp;E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MERL-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800" spc="-20">
                <a:latin typeface="Calibri"/>
                <a:cs typeface="Calibri"/>
              </a:rPr>
              <a:t>Monitor, </a:t>
            </a:r>
            <a:r>
              <a:rPr dirty="0" sz="1800" spc="-10">
                <a:latin typeface="Calibri"/>
                <a:cs typeface="Calibri"/>
              </a:rPr>
              <a:t>Evaluate,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Resolve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and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Learn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plus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adds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Define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step.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(Rotary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Grant</a:t>
            </a:r>
            <a:r>
              <a:rPr dirty="0" sz="1800" spc="3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preparation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is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Define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step.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 spc="-50">
                <a:latin typeface="Calibri"/>
                <a:cs typeface="Calibri"/>
              </a:rPr>
              <a:t>)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679450">
              <a:lnSpc>
                <a:spcPct val="100000"/>
              </a:lnSpc>
              <a:spcBef>
                <a:spcPts val="95"/>
              </a:spcBef>
            </a:pPr>
            <a:r>
              <a:rPr dirty="0" sz="4000" spc="-65" b="0">
                <a:latin typeface="Calibri Light"/>
                <a:cs typeface="Calibri Light"/>
              </a:rPr>
              <a:t>WATER@WORK</a:t>
            </a:r>
            <a:r>
              <a:rPr dirty="0" sz="4000" spc="-130" b="0">
                <a:latin typeface="Calibri Light"/>
                <a:cs typeface="Calibri Light"/>
              </a:rPr>
              <a:t> </a:t>
            </a:r>
            <a:r>
              <a:rPr dirty="0" sz="4000" b="0">
                <a:latin typeface="Calibri Light"/>
                <a:cs typeface="Calibri Light"/>
              </a:rPr>
              <a:t>2020</a:t>
            </a:r>
            <a:r>
              <a:rPr dirty="0" sz="4000" spc="-130" b="0">
                <a:latin typeface="Calibri Light"/>
                <a:cs typeface="Calibri Light"/>
              </a:rPr>
              <a:t> </a:t>
            </a:r>
            <a:r>
              <a:rPr dirty="0" sz="4000" spc="-35" b="0">
                <a:latin typeface="Calibri Light"/>
                <a:cs typeface="Calibri Light"/>
              </a:rPr>
              <a:t>SUSTAINABILITY</a:t>
            </a:r>
            <a:r>
              <a:rPr dirty="0" sz="4000" spc="-125" b="0">
                <a:latin typeface="Calibri Light"/>
                <a:cs typeface="Calibri Light"/>
              </a:rPr>
              <a:t> </a:t>
            </a:r>
            <a:r>
              <a:rPr dirty="0" sz="4000" spc="-10" b="0">
                <a:latin typeface="Calibri Light"/>
                <a:cs typeface="Calibri Light"/>
              </a:rPr>
              <a:t>REPORT</a:t>
            </a:r>
            <a:endParaRPr sz="4000">
              <a:latin typeface="Calibri Light"/>
              <a:cs typeface="Calibri Light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1208" y="952496"/>
            <a:ext cx="11008993" cy="59055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53288" rIns="0" bIns="0" rtlCol="0" vert="horz">
            <a:spAutoFit/>
          </a:bodyPr>
          <a:lstStyle/>
          <a:p>
            <a:pPr algn="ctr">
              <a:lnSpc>
                <a:spcPts val="2735"/>
              </a:lnSpc>
              <a:spcBef>
                <a:spcPts val="100"/>
              </a:spcBef>
            </a:pPr>
            <a:r>
              <a:rPr dirty="0"/>
              <a:t>HANWASH-HAITI</a:t>
            </a:r>
            <a:r>
              <a:rPr dirty="0" spc="-105"/>
              <a:t> </a:t>
            </a:r>
            <a:r>
              <a:rPr dirty="0" spc="-10"/>
              <a:t>NATIONAL</a:t>
            </a:r>
            <a:r>
              <a:rPr dirty="0" spc="-85"/>
              <a:t> </a:t>
            </a:r>
            <a:r>
              <a:rPr dirty="0"/>
              <a:t>CLEAN</a:t>
            </a:r>
            <a:r>
              <a:rPr dirty="0" spc="-80"/>
              <a:t> </a:t>
            </a:r>
            <a:r>
              <a:rPr dirty="0"/>
              <a:t>WATER</a:t>
            </a:r>
            <a:r>
              <a:rPr dirty="0" spc="-75"/>
              <a:t> </a:t>
            </a:r>
            <a:r>
              <a:rPr dirty="0"/>
              <a:t>AND</a:t>
            </a:r>
            <a:r>
              <a:rPr dirty="0" spc="-85"/>
              <a:t> </a:t>
            </a:r>
            <a:r>
              <a:rPr dirty="0" spc="-10"/>
              <a:t>SANITATION</a:t>
            </a:r>
          </a:p>
          <a:p>
            <a:pPr algn="ctr">
              <a:lnSpc>
                <a:spcPts val="2735"/>
              </a:lnSpc>
            </a:pPr>
            <a:r>
              <a:rPr dirty="0"/>
              <a:t>AND</a:t>
            </a:r>
            <a:r>
              <a:rPr dirty="0" spc="-95"/>
              <a:t> </a:t>
            </a:r>
            <a:r>
              <a:rPr dirty="0"/>
              <a:t>HYGIENE</a:t>
            </a:r>
            <a:r>
              <a:rPr dirty="0" spc="-85"/>
              <a:t> </a:t>
            </a:r>
            <a:r>
              <a:rPr dirty="0" spc="-10"/>
              <a:t>STRATEGY</a:t>
            </a:r>
          </a:p>
        </p:txBody>
      </p:sp>
      <p:sp>
        <p:nvSpPr>
          <p:cNvPr id="3" name="object 3" descr=""/>
          <p:cNvSpPr/>
          <p:nvPr/>
        </p:nvSpPr>
        <p:spPr>
          <a:xfrm>
            <a:off x="373379" y="2036064"/>
            <a:ext cx="11616055" cy="585470"/>
          </a:xfrm>
          <a:custGeom>
            <a:avLst/>
            <a:gdLst/>
            <a:ahLst/>
            <a:cxnLst/>
            <a:rect l="l" t="t" r="r" b="b"/>
            <a:pathLst>
              <a:path w="11616055" h="585469">
                <a:moveTo>
                  <a:pt x="11615928" y="0"/>
                </a:moveTo>
                <a:lnTo>
                  <a:pt x="0" y="0"/>
                </a:lnTo>
                <a:lnTo>
                  <a:pt x="0" y="585215"/>
                </a:lnTo>
                <a:lnTo>
                  <a:pt x="11615928" y="585215"/>
                </a:lnTo>
                <a:lnTo>
                  <a:pt x="11615928" y="0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586231" y="2056841"/>
            <a:ext cx="11191240" cy="51371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dirty="0" sz="1600" spc="-10" b="1">
                <a:latin typeface="Calibri"/>
                <a:cs typeface="Calibri"/>
              </a:rPr>
              <a:t>Vision:</a:t>
            </a:r>
            <a:endParaRPr sz="1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dirty="0" sz="1600" spc="-10" b="1">
                <a:latin typeface="Calibri"/>
                <a:cs typeface="Calibri"/>
              </a:rPr>
              <a:t>Universal</a:t>
            </a:r>
            <a:r>
              <a:rPr dirty="0" sz="1600" spc="-40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and</a:t>
            </a:r>
            <a:r>
              <a:rPr dirty="0" sz="1600" spc="-30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sustainable</a:t>
            </a:r>
            <a:r>
              <a:rPr dirty="0" sz="1600" spc="-60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access</a:t>
            </a:r>
            <a:r>
              <a:rPr dirty="0" sz="1600" spc="-40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to</a:t>
            </a:r>
            <a:r>
              <a:rPr dirty="0" sz="1600" spc="-50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safely</a:t>
            </a:r>
            <a:r>
              <a:rPr dirty="0" sz="1600" spc="-50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managed</a:t>
            </a:r>
            <a:r>
              <a:rPr dirty="0" sz="1600" spc="-30" b="1">
                <a:latin typeface="Calibri"/>
                <a:cs typeface="Calibri"/>
              </a:rPr>
              <a:t> water,</a:t>
            </a:r>
            <a:r>
              <a:rPr dirty="0" sz="1600" spc="-50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and</a:t>
            </a:r>
            <a:r>
              <a:rPr dirty="0" sz="1600" spc="-30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sanitation</a:t>
            </a:r>
            <a:r>
              <a:rPr dirty="0" sz="1600" spc="-65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and</a:t>
            </a:r>
            <a:r>
              <a:rPr dirty="0" sz="1600" spc="-45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promotion</a:t>
            </a:r>
            <a:r>
              <a:rPr dirty="0" sz="1600" spc="-20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of</a:t>
            </a:r>
            <a:r>
              <a:rPr dirty="0" sz="1600" spc="-50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good</a:t>
            </a:r>
            <a:r>
              <a:rPr dirty="0" sz="1600" spc="-30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hygiene</a:t>
            </a:r>
            <a:r>
              <a:rPr dirty="0" sz="1600" spc="-40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practices</a:t>
            </a:r>
            <a:r>
              <a:rPr dirty="0" sz="1600" spc="-40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throughout </a:t>
            </a:r>
            <a:r>
              <a:rPr dirty="0" sz="1600" spc="-10" b="1">
                <a:latin typeface="Calibri"/>
                <a:cs typeface="Calibri"/>
              </a:rPr>
              <a:t>Haiti</a:t>
            </a:r>
            <a:r>
              <a:rPr dirty="0" sz="1600" spc="-10">
                <a:latin typeface="Calibri"/>
                <a:cs typeface="Calibri"/>
              </a:rPr>
              <a:t>.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0" y="1024127"/>
            <a:ext cx="12192000" cy="4267200"/>
            <a:chOff x="0" y="1024127"/>
            <a:chExt cx="12192000" cy="4267200"/>
          </a:xfrm>
        </p:grpSpPr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9060" y="1024127"/>
              <a:ext cx="11951208" cy="4128516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4319016"/>
              <a:ext cx="12191999" cy="97231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5112" y="365759"/>
            <a:ext cx="10838815" cy="862965"/>
          </a:xfrm>
          <a:prstGeom prst="rect"/>
          <a:solidFill>
            <a:srgbClr val="DAE2F3"/>
          </a:solidFill>
        </p:spPr>
        <p:txBody>
          <a:bodyPr wrap="square" lIns="0" tIns="100330" rIns="0" bIns="0" rtlCol="0" vert="horz">
            <a:spAutoFit/>
          </a:bodyPr>
          <a:lstStyle/>
          <a:p>
            <a:pPr marL="90805">
              <a:lnSpc>
                <a:spcPct val="100000"/>
              </a:lnSpc>
              <a:spcBef>
                <a:spcPts val="790"/>
              </a:spcBef>
            </a:pPr>
            <a:r>
              <a:rPr dirty="0" sz="3600">
                <a:solidFill>
                  <a:srgbClr val="006FC0"/>
                </a:solidFill>
              </a:rPr>
              <a:t>M&amp;E-</a:t>
            </a:r>
            <a:r>
              <a:rPr dirty="0" sz="3600" spc="90">
                <a:solidFill>
                  <a:srgbClr val="006FC0"/>
                </a:solidFill>
              </a:rPr>
              <a:t> </a:t>
            </a:r>
            <a:r>
              <a:rPr dirty="0" sz="3600">
                <a:solidFill>
                  <a:srgbClr val="006FC0"/>
                </a:solidFill>
              </a:rPr>
              <a:t>Summary</a:t>
            </a:r>
            <a:r>
              <a:rPr dirty="0" sz="3600" spc="90">
                <a:solidFill>
                  <a:srgbClr val="006FC0"/>
                </a:solidFill>
              </a:rPr>
              <a:t> </a:t>
            </a:r>
            <a:r>
              <a:rPr dirty="0" sz="3600" spc="-10">
                <a:solidFill>
                  <a:srgbClr val="006FC0"/>
                </a:solidFill>
              </a:rPr>
              <a:t>Points</a:t>
            </a:r>
            <a:endParaRPr sz="3600"/>
          </a:p>
        </p:txBody>
      </p:sp>
      <p:sp>
        <p:nvSpPr>
          <p:cNvPr id="3" name="object 3" descr=""/>
          <p:cNvSpPr txBox="1"/>
          <p:nvPr/>
        </p:nvSpPr>
        <p:spPr>
          <a:xfrm>
            <a:off x="351942" y="1208023"/>
            <a:ext cx="10721340" cy="3844290"/>
          </a:xfrm>
          <a:prstGeom prst="rect">
            <a:avLst/>
          </a:prstGeom>
        </p:spPr>
        <p:txBody>
          <a:bodyPr wrap="square" lIns="0" tIns="121920" rIns="0" bIns="0" rtlCol="0" vert="horz">
            <a:spAutoFit/>
          </a:bodyPr>
          <a:lstStyle/>
          <a:p>
            <a:pPr marL="254000" marR="179070" indent="-228600">
              <a:lnSpc>
                <a:spcPct val="70000"/>
              </a:lnSpc>
              <a:spcBef>
                <a:spcPts val="960"/>
              </a:spcBef>
              <a:buFont typeface="Arial"/>
              <a:buChar char="•"/>
              <a:tabLst>
                <a:tab pos="254000" algn="l"/>
              </a:tabLst>
            </a:pPr>
            <a:r>
              <a:rPr dirty="0" sz="2400" b="1">
                <a:solidFill>
                  <a:srgbClr val="006FC0"/>
                </a:solidFill>
                <a:latin typeface="Calibri"/>
                <a:cs typeface="Calibri"/>
              </a:rPr>
              <a:t>DEFINE</a:t>
            </a:r>
            <a:r>
              <a:rPr dirty="0" sz="2400">
                <a:latin typeface="Calibri"/>
                <a:cs typeface="Calibri"/>
              </a:rPr>
              <a:t>-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Develop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the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Log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Frame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as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input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to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the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Grant/Proposal-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Kellogg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Foundation </a:t>
            </a:r>
            <a:r>
              <a:rPr dirty="0" sz="2400">
                <a:latin typeface="Calibri"/>
                <a:cs typeface="Calibri"/>
              </a:rPr>
              <a:t>website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is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starting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point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for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the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Log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logic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for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Change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Theory.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Include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M&amp;E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section </a:t>
            </a:r>
            <a:r>
              <a:rPr dirty="0" sz="2400">
                <a:latin typeface="Calibri"/>
                <a:cs typeface="Calibri"/>
              </a:rPr>
              <a:t>with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budget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and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role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to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develop.</a:t>
            </a:r>
            <a:endParaRPr sz="2400">
              <a:latin typeface="Calibri"/>
              <a:cs typeface="Calibri"/>
            </a:endParaRPr>
          </a:p>
          <a:p>
            <a:pPr marL="254000" marR="404495" indent="-228600">
              <a:lnSpc>
                <a:spcPct val="70000"/>
              </a:lnSpc>
              <a:spcBef>
                <a:spcPts val="1000"/>
              </a:spcBef>
              <a:buFont typeface="Arial"/>
              <a:buChar char="•"/>
              <a:tabLst>
                <a:tab pos="254000" algn="l"/>
              </a:tabLst>
            </a:pPr>
            <a:r>
              <a:rPr dirty="0" sz="2400" b="1">
                <a:solidFill>
                  <a:srgbClr val="4471C4"/>
                </a:solidFill>
                <a:latin typeface="Calibri"/>
                <a:cs typeface="Calibri"/>
              </a:rPr>
              <a:t>MONITOR</a:t>
            </a:r>
            <a:r>
              <a:rPr dirty="0" sz="2400" spc="-75" b="1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-</a:t>
            </a:r>
            <a:r>
              <a:rPr dirty="0" sz="2400">
                <a:latin typeface="Calibri"/>
                <a:cs typeface="Calibri"/>
              </a:rPr>
              <a:t>Review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the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performance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indicators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for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the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project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progress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that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cover </a:t>
            </a:r>
            <a:r>
              <a:rPr dirty="0" sz="2400">
                <a:latin typeface="Calibri"/>
                <a:cs typeface="Calibri"/>
              </a:rPr>
              <a:t>each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of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the</a:t>
            </a:r>
            <a:r>
              <a:rPr dirty="0" sz="2400" spc="-10">
                <a:latin typeface="Calibri"/>
                <a:cs typeface="Calibri"/>
              </a:rPr>
              <a:t> categories.</a:t>
            </a:r>
            <a:endParaRPr sz="2400">
              <a:latin typeface="Calibri"/>
              <a:cs typeface="Calibri"/>
            </a:endParaRPr>
          </a:p>
          <a:p>
            <a:pPr marL="253365" indent="-227965">
              <a:lnSpc>
                <a:spcPts val="2450"/>
              </a:lnSpc>
              <a:spcBef>
                <a:spcPts val="145"/>
              </a:spcBef>
              <a:buFont typeface="Arial"/>
              <a:buChar char="•"/>
              <a:tabLst>
                <a:tab pos="253365" algn="l"/>
              </a:tabLst>
            </a:pPr>
            <a:r>
              <a:rPr dirty="0" sz="2400" spc="-1175" b="1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dirty="0" baseline="-46296" sz="3600" spc="-1245">
                <a:solidFill>
                  <a:srgbClr val="538235"/>
                </a:solidFill>
                <a:latin typeface="Arial Black"/>
                <a:cs typeface="Arial Black"/>
              </a:rPr>
              <a:t>G</a:t>
            </a:r>
            <a:r>
              <a:rPr dirty="0" sz="2400" spc="-595" b="1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dirty="0" baseline="-46296" sz="3600" spc="-914">
                <a:solidFill>
                  <a:srgbClr val="538235"/>
                </a:solidFill>
                <a:latin typeface="Arial Black"/>
                <a:cs typeface="Arial Black"/>
              </a:rPr>
              <a:t>r</a:t>
            </a:r>
            <a:r>
              <a:rPr dirty="0" sz="2400" spc="-810" b="1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dirty="0" baseline="-46296" sz="3600" spc="-1192">
                <a:solidFill>
                  <a:srgbClr val="538235"/>
                </a:solidFill>
                <a:latin typeface="Arial Black"/>
                <a:cs typeface="Arial Black"/>
              </a:rPr>
              <a:t>e</a:t>
            </a:r>
            <a:r>
              <a:rPr dirty="0" sz="2400" spc="-225" b="1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dirty="0" baseline="-46296" sz="3600" spc="-2160">
                <a:solidFill>
                  <a:srgbClr val="538235"/>
                </a:solidFill>
                <a:latin typeface="Arial Black"/>
                <a:cs typeface="Arial Black"/>
              </a:rPr>
              <a:t>e</a:t>
            </a:r>
            <a:r>
              <a:rPr dirty="0" sz="2400" spc="-145" b="1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dirty="0" baseline="-46296" sz="3600" spc="-2279">
                <a:solidFill>
                  <a:srgbClr val="538235"/>
                </a:solidFill>
                <a:latin typeface="Arial Black"/>
                <a:cs typeface="Arial Black"/>
              </a:rPr>
              <a:t>n</a:t>
            </a:r>
            <a:r>
              <a:rPr dirty="0" sz="2400" spc="-200" b="1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dirty="0" sz="2400" b="1">
                <a:solidFill>
                  <a:srgbClr val="006FC0"/>
                </a:solidFill>
                <a:latin typeface="Calibri"/>
                <a:cs typeface="Calibri"/>
              </a:rPr>
              <a:t>TE</a:t>
            </a:r>
            <a:r>
              <a:rPr dirty="0" sz="2400" spc="-5">
                <a:latin typeface="Calibri"/>
                <a:cs typeface="Calibri"/>
              </a:rPr>
              <a:t>-</a:t>
            </a:r>
            <a:r>
              <a:rPr dirty="0" sz="2400">
                <a:latin typeface="Calibri"/>
                <a:cs typeface="Calibri"/>
              </a:rPr>
              <a:t>Report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on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the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indicators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must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include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check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against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targets.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Labeling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 spc="-25">
                <a:latin typeface="Calibri"/>
                <a:cs typeface="Calibri"/>
              </a:rPr>
              <a:t>of</a:t>
            </a:r>
            <a:endParaRPr sz="2400">
              <a:latin typeface="Calibri"/>
              <a:cs typeface="Calibri"/>
            </a:endParaRPr>
          </a:p>
          <a:p>
            <a:pPr marL="1256665">
              <a:lnSpc>
                <a:spcPts val="2450"/>
              </a:lnSpc>
            </a:pPr>
            <a:r>
              <a:rPr dirty="0" sz="2400">
                <a:solidFill>
                  <a:srgbClr val="538235"/>
                </a:solidFill>
                <a:latin typeface="Calibri"/>
                <a:cs typeface="Calibri"/>
              </a:rPr>
              <a:t>,</a:t>
            </a:r>
            <a:r>
              <a:rPr dirty="0" sz="2400" spc="-40">
                <a:solidFill>
                  <a:srgbClr val="538235"/>
                </a:solidFill>
                <a:latin typeface="Calibri"/>
                <a:cs typeface="Calibri"/>
              </a:rPr>
              <a:t> </a:t>
            </a:r>
            <a:r>
              <a:rPr dirty="0" sz="2400" spc="-65">
                <a:solidFill>
                  <a:srgbClr val="EC7C30"/>
                </a:solidFill>
                <a:latin typeface="Arial Black"/>
                <a:cs typeface="Arial Black"/>
              </a:rPr>
              <a:t>Yellow,</a:t>
            </a:r>
            <a:r>
              <a:rPr dirty="0" sz="2400" spc="-265">
                <a:solidFill>
                  <a:srgbClr val="EC7C30"/>
                </a:solidFill>
                <a:latin typeface="Arial Black"/>
                <a:cs typeface="Arial Black"/>
              </a:rPr>
              <a:t> </a:t>
            </a:r>
            <a:r>
              <a:rPr dirty="0" sz="2400">
                <a:solidFill>
                  <a:srgbClr val="538235"/>
                </a:solidFill>
                <a:latin typeface="Calibri"/>
                <a:cs typeface="Calibri"/>
              </a:rPr>
              <a:t>or</a:t>
            </a:r>
            <a:r>
              <a:rPr dirty="0" sz="2400" spc="-30">
                <a:solidFill>
                  <a:srgbClr val="538235"/>
                </a:solidFill>
                <a:latin typeface="Calibri"/>
                <a:cs typeface="Calibri"/>
              </a:rPr>
              <a:t> </a:t>
            </a:r>
            <a:r>
              <a:rPr dirty="0" sz="2400" spc="-25">
                <a:solidFill>
                  <a:srgbClr val="FF0000"/>
                </a:solidFill>
                <a:latin typeface="Arial Black"/>
                <a:cs typeface="Arial Black"/>
              </a:rPr>
              <a:t>Red</a:t>
            </a:r>
            <a:r>
              <a:rPr dirty="0" sz="2400" spc="-27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dirty="0" sz="2400">
                <a:solidFill>
                  <a:srgbClr val="538235"/>
                </a:solidFill>
                <a:latin typeface="Calibri"/>
                <a:cs typeface="Calibri"/>
              </a:rPr>
              <a:t>can</a:t>
            </a:r>
            <a:r>
              <a:rPr dirty="0" sz="2400" spc="-15">
                <a:solidFill>
                  <a:srgbClr val="538235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538235"/>
                </a:solidFill>
                <a:latin typeface="Calibri"/>
                <a:cs typeface="Calibri"/>
              </a:rPr>
              <a:t>be</a:t>
            </a:r>
            <a:r>
              <a:rPr dirty="0" sz="2400" spc="-10">
                <a:solidFill>
                  <a:srgbClr val="538235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538235"/>
                </a:solidFill>
                <a:latin typeface="Calibri"/>
                <a:cs typeface="Calibri"/>
              </a:rPr>
              <a:t>helpful</a:t>
            </a:r>
            <a:r>
              <a:rPr dirty="0" sz="2400" spc="-10">
                <a:solidFill>
                  <a:srgbClr val="538235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538235"/>
                </a:solidFill>
                <a:latin typeface="Calibri"/>
                <a:cs typeface="Calibri"/>
              </a:rPr>
              <a:t>for</a:t>
            </a:r>
            <a:r>
              <a:rPr dirty="0" sz="2400" spc="-10">
                <a:solidFill>
                  <a:srgbClr val="538235"/>
                </a:solidFill>
                <a:latin typeface="Calibri"/>
                <a:cs typeface="Calibri"/>
              </a:rPr>
              <a:t> management.</a:t>
            </a:r>
            <a:endParaRPr sz="2400">
              <a:latin typeface="Calibri"/>
              <a:cs typeface="Calibri"/>
            </a:endParaRPr>
          </a:p>
          <a:p>
            <a:pPr marL="254000" marR="17780" indent="-228600">
              <a:lnSpc>
                <a:spcPct val="70000"/>
              </a:lnSpc>
              <a:spcBef>
                <a:spcPts val="995"/>
              </a:spcBef>
              <a:buFont typeface="Arial"/>
              <a:buChar char="•"/>
              <a:tabLst>
                <a:tab pos="254000" algn="l"/>
              </a:tabLst>
            </a:pPr>
            <a:r>
              <a:rPr dirty="0" sz="2400" b="1">
                <a:solidFill>
                  <a:srgbClr val="4471C4"/>
                </a:solidFill>
                <a:latin typeface="Calibri"/>
                <a:cs typeface="Calibri"/>
              </a:rPr>
              <a:t>Resolve-</a:t>
            </a:r>
            <a:r>
              <a:rPr dirty="0" sz="2400" spc="-55" b="1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Identify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the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challenges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that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are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coded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as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yellow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and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red.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Develop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challenge </a:t>
            </a:r>
            <a:r>
              <a:rPr dirty="0" sz="2400">
                <a:latin typeface="Calibri"/>
                <a:cs typeface="Calibri"/>
              </a:rPr>
              <a:t>data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base.</a:t>
            </a:r>
            <a:endParaRPr sz="2400">
              <a:latin typeface="Calibri"/>
              <a:cs typeface="Calibri"/>
            </a:endParaRPr>
          </a:p>
          <a:p>
            <a:pPr marL="253365" indent="-227965">
              <a:lnSpc>
                <a:spcPts val="2450"/>
              </a:lnSpc>
              <a:spcBef>
                <a:spcPts val="130"/>
              </a:spcBef>
              <a:buFont typeface="Arial"/>
              <a:buChar char="•"/>
              <a:tabLst>
                <a:tab pos="253365" algn="l"/>
              </a:tabLst>
            </a:pPr>
            <a:r>
              <a:rPr dirty="0" sz="2400" b="1">
                <a:solidFill>
                  <a:srgbClr val="4471C4"/>
                </a:solidFill>
                <a:latin typeface="Calibri"/>
                <a:cs typeface="Calibri"/>
              </a:rPr>
              <a:t>Lessons</a:t>
            </a:r>
            <a:r>
              <a:rPr dirty="0" sz="2400" spc="-50" b="1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dirty="0" sz="2400" spc="-10" b="1">
                <a:solidFill>
                  <a:srgbClr val="4471C4"/>
                </a:solidFill>
                <a:latin typeface="Calibri"/>
                <a:cs typeface="Calibri"/>
              </a:rPr>
              <a:t>Learned</a:t>
            </a:r>
            <a:r>
              <a:rPr dirty="0" sz="2400" spc="-10">
                <a:latin typeface="Calibri"/>
                <a:cs typeface="Calibri"/>
              </a:rPr>
              <a:t>-</a:t>
            </a:r>
            <a:r>
              <a:rPr dirty="0" sz="2400">
                <a:latin typeface="Calibri"/>
                <a:cs typeface="Calibri"/>
              </a:rPr>
              <a:t>Perform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organized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review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of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the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Challenge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data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base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to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develop</a:t>
            </a:r>
            <a:endParaRPr sz="2400">
              <a:latin typeface="Calibri"/>
              <a:cs typeface="Calibri"/>
            </a:endParaRPr>
          </a:p>
          <a:p>
            <a:pPr marL="254000">
              <a:lnSpc>
                <a:spcPts val="2450"/>
              </a:lnSpc>
            </a:pPr>
            <a:r>
              <a:rPr dirty="0" sz="2400">
                <a:latin typeface="Calibri"/>
                <a:cs typeface="Calibri"/>
              </a:rPr>
              <a:t>lessons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learned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opportunities.</a:t>
            </a:r>
            <a:endParaRPr sz="2400">
              <a:latin typeface="Calibri"/>
              <a:cs typeface="Calibri"/>
            </a:endParaRPr>
          </a:p>
          <a:p>
            <a:pPr marL="253365" indent="-227965">
              <a:lnSpc>
                <a:spcPct val="100000"/>
              </a:lnSpc>
              <a:spcBef>
                <a:spcPts val="145"/>
              </a:spcBef>
              <a:buFont typeface="Arial"/>
              <a:buChar char="•"/>
              <a:tabLst>
                <a:tab pos="253365" algn="l"/>
              </a:tabLst>
            </a:pPr>
            <a:r>
              <a:rPr dirty="0" sz="2400" b="1">
                <a:solidFill>
                  <a:srgbClr val="4471C4"/>
                </a:solidFill>
                <a:latin typeface="Calibri"/>
                <a:cs typeface="Calibri"/>
              </a:rPr>
              <a:t>CONTINUE</a:t>
            </a:r>
            <a:r>
              <a:rPr dirty="0" sz="2400" spc="-65" b="1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4471C4"/>
                </a:solidFill>
                <a:latin typeface="Calibri"/>
                <a:cs typeface="Calibri"/>
              </a:rPr>
              <a:t>PROCESS</a:t>
            </a:r>
            <a:r>
              <a:rPr dirty="0" sz="2400">
                <a:latin typeface="Calibri"/>
                <a:cs typeface="Calibri"/>
              </a:rPr>
              <a:t>: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 spc="-20" b="1">
                <a:solidFill>
                  <a:srgbClr val="4471C4"/>
                </a:solidFill>
                <a:latin typeface="Calibri"/>
                <a:cs typeface="Calibri"/>
              </a:rPr>
              <a:t>AVOID</a:t>
            </a:r>
            <a:r>
              <a:rPr dirty="0" sz="2400" spc="-45" b="1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the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often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progress-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Define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and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Monitor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are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finished,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593242" y="4916804"/>
            <a:ext cx="967295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">
                <a:latin typeface="Calibri"/>
                <a:cs typeface="Calibri"/>
              </a:rPr>
              <a:t>Evaluate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is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not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finished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and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Learn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is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never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started-</a:t>
            </a:r>
            <a:r>
              <a:rPr dirty="0" sz="1600">
                <a:solidFill>
                  <a:srgbClr val="538235"/>
                </a:solidFill>
                <a:latin typeface="Arial Black"/>
                <a:cs typeface="Arial Black"/>
              </a:rPr>
              <a:t>DEFINE,</a:t>
            </a:r>
            <a:r>
              <a:rPr dirty="0" sz="1600" spc="-40">
                <a:solidFill>
                  <a:srgbClr val="538235"/>
                </a:solidFill>
                <a:latin typeface="Arial Black"/>
                <a:cs typeface="Arial Black"/>
              </a:rPr>
              <a:t> </a:t>
            </a:r>
            <a:r>
              <a:rPr dirty="0" sz="1600">
                <a:solidFill>
                  <a:srgbClr val="538235"/>
                </a:solidFill>
                <a:latin typeface="Arial Black"/>
                <a:cs typeface="Arial Black"/>
              </a:rPr>
              <a:t>MONITOR,</a:t>
            </a:r>
            <a:r>
              <a:rPr dirty="0" sz="1600" spc="10">
                <a:solidFill>
                  <a:srgbClr val="538235"/>
                </a:solidFill>
                <a:latin typeface="Arial Black"/>
                <a:cs typeface="Arial Black"/>
              </a:rPr>
              <a:t> </a:t>
            </a:r>
            <a:r>
              <a:rPr dirty="0" sz="1600" spc="-10">
                <a:solidFill>
                  <a:srgbClr val="EC7C30"/>
                </a:solidFill>
                <a:latin typeface="Arial Black"/>
                <a:cs typeface="Arial Black"/>
              </a:rPr>
              <a:t>EVALUATE,</a:t>
            </a:r>
            <a:endParaRPr sz="1600">
              <a:latin typeface="Arial Black"/>
              <a:cs typeface="Arial Black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593242" y="5210936"/>
            <a:ext cx="1977389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0">
                <a:solidFill>
                  <a:srgbClr val="FF0000"/>
                </a:solidFill>
                <a:latin typeface="Arial Black"/>
                <a:cs typeface="Arial Black"/>
              </a:rPr>
              <a:t>RESOLVE,</a:t>
            </a:r>
            <a:r>
              <a:rPr dirty="0" sz="1600" spc="-75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dirty="0" sz="1600" spc="-10">
                <a:solidFill>
                  <a:srgbClr val="FF0000"/>
                </a:solidFill>
                <a:latin typeface="Arial Black"/>
                <a:cs typeface="Arial Black"/>
              </a:rPr>
              <a:t>LEARN</a:t>
            </a:r>
            <a:endParaRPr sz="16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Omar Helferich</dc:creator>
  <dc:title>PowerPoint Presentation</dc:title>
  <dcterms:created xsi:type="dcterms:W3CDTF">2023-07-10T15:50:40Z</dcterms:created>
  <dcterms:modified xsi:type="dcterms:W3CDTF">2023-07-10T15:50:40Z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2023-07-07T00:00:00Z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2023-07-10T00:00:00Z</vt:filetime>
  </property>
  <property fmtid="{D5CDD505-2E9C-101B-9397-08002B2CF9AE}" pid="5" name="Producer">
    <vt:lpwstr>Microsoft® PowerPoint® for Microsoft 365</vt:lpwstr>
  </property>
</Properties>
</file>