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31" r:id="rId2"/>
    <p:sldMasterId id="2147483733" r:id="rId3"/>
  </p:sldMasterIdLst>
  <p:notesMasterIdLst>
    <p:notesMasterId r:id="rId14"/>
  </p:notesMasterIdLst>
  <p:sldIdLst>
    <p:sldId id="257" r:id="rId4"/>
    <p:sldId id="263" r:id="rId5"/>
    <p:sldId id="271" r:id="rId6"/>
    <p:sldId id="275" r:id="rId7"/>
    <p:sldId id="268" r:id="rId8"/>
    <p:sldId id="286" r:id="rId9"/>
    <p:sldId id="260" r:id="rId10"/>
    <p:sldId id="277" r:id="rId11"/>
    <p:sldId id="278"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E4A843B-1A98-4F25-A78F-3894CE48D957}">
          <p14:sldIdLst>
            <p14:sldId id="257"/>
            <p14:sldId id="263"/>
            <p14:sldId id="271"/>
            <p14:sldId id="275"/>
            <p14:sldId id="268"/>
            <p14:sldId id="286"/>
            <p14:sldId id="260"/>
            <p14:sldId id="277"/>
            <p14:sldId id="278"/>
            <p14:sldId id="26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ctoria Cuellar" initials="VC" lastIdx="5" clrIdx="0">
    <p:extLst>
      <p:ext uri="{19B8F6BF-5375-455C-9EA6-DF929625EA0E}">
        <p15:presenceInfo xmlns:p15="http://schemas.microsoft.com/office/powerpoint/2012/main" userId="18c5ef701abb2c2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70625F-0276-4CB4-927E-69DB161E2FA4}" v="1" dt="2023-07-11T18:09:04.1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564" y="84"/>
      </p:cViewPr>
      <p:guideLst/>
    </p:cSldViewPr>
  </p:slideViewPr>
  <p:notesTextViewPr>
    <p:cViewPr>
      <p:scale>
        <a:sx n="1" d="1"/>
        <a:sy n="1" d="1"/>
      </p:scale>
      <p:origin x="0" y="0"/>
    </p:cViewPr>
  </p:notesTextViewPr>
  <p:sorterViewPr>
    <p:cViewPr>
      <p:scale>
        <a:sx n="100" d="100"/>
        <a:sy n="100" d="100"/>
      </p:scale>
      <p:origin x="0" y="-214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3B9657-6D94-CC4B-89D7-94F7B996B59A}" type="doc">
      <dgm:prSet loTypeId="urn:microsoft.com/office/officeart/2005/8/layout/venn1" loCatId="" qsTypeId="urn:microsoft.com/office/officeart/2005/8/quickstyle/simple1" qsCatId="simple" csTypeId="urn:microsoft.com/office/officeart/2005/8/colors/colorful4" csCatId="colorful" phldr="1"/>
      <dgm:spPr/>
    </dgm:pt>
    <dgm:pt modelId="{36B5E899-9416-024D-87AC-7CA99082E38A}">
      <dgm:prSet phldrT="[Text]"/>
      <dgm:spPr/>
      <dgm:t>
        <a:bodyPr/>
        <a:lstStyle/>
        <a:p>
          <a:pPr algn="l" rtl="0"/>
          <a:r>
            <a:rPr lang="en-US" dirty="0">
              <a:latin typeface="Calibri" charset="0"/>
              <a:ea typeface="Calibri" charset="0"/>
              <a:cs typeface="Calibri" charset="0"/>
            </a:rPr>
            <a:t>Inspection, maintenance, repair of water supply infrastructure, latrines and toilets, waste management infrastructure</a:t>
          </a:r>
        </a:p>
        <a:p>
          <a:pPr algn="l" rtl="0"/>
          <a:r>
            <a:rPr lang="en-US" dirty="0">
              <a:latin typeface="Calibri" charset="0"/>
              <a:ea typeface="Calibri" charset="0"/>
              <a:cs typeface="Calibri" charset="0"/>
            </a:rPr>
            <a:t>Water quality testing;</a:t>
          </a:r>
        </a:p>
        <a:p>
          <a:pPr algn="l" rtl="0"/>
          <a:r>
            <a:rPr lang="en-US" dirty="0">
              <a:latin typeface="Calibri" charset="0"/>
              <a:ea typeface="Calibri" charset="0"/>
              <a:cs typeface="Calibri" charset="0"/>
            </a:rPr>
            <a:t>Train staff on basic maintenance </a:t>
          </a:r>
        </a:p>
        <a:p>
          <a:pPr algn="l" rtl="0"/>
          <a:endParaRPr lang="en-US" dirty="0">
            <a:latin typeface="Calibri" charset="0"/>
            <a:ea typeface="Calibri" charset="0"/>
            <a:cs typeface="Calibri" charset="0"/>
          </a:endParaRPr>
        </a:p>
      </dgm:t>
    </dgm:pt>
    <dgm:pt modelId="{4D12BEB4-B22F-D54D-B207-A8BA0B1E24A0}" type="parTrans" cxnId="{B5FDF8D3-4F32-BE4A-A19B-653F018BC600}">
      <dgm:prSet/>
      <dgm:spPr/>
      <dgm:t>
        <a:bodyPr/>
        <a:lstStyle/>
        <a:p>
          <a:endParaRPr lang="en-US"/>
        </a:p>
      </dgm:t>
    </dgm:pt>
    <dgm:pt modelId="{4D4ACD2A-AD75-4640-AA9F-F3CAFAE52DFC}" type="sibTrans" cxnId="{B5FDF8D3-4F32-BE4A-A19B-653F018BC600}">
      <dgm:prSet/>
      <dgm:spPr/>
      <dgm:t>
        <a:bodyPr/>
        <a:lstStyle/>
        <a:p>
          <a:endParaRPr lang="en-US"/>
        </a:p>
      </dgm:t>
    </dgm:pt>
    <dgm:pt modelId="{B291F044-C1CF-1141-9C8E-921FA7A31026}">
      <dgm:prSet phldrT="[Text]"/>
      <dgm:spPr/>
      <dgm:t>
        <a:bodyPr/>
        <a:lstStyle/>
        <a:p>
          <a:pPr algn="r" rtl="0"/>
          <a:r>
            <a:rPr lang="en-US" dirty="0">
              <a:latin typeface="Calibri" charset="0"/>
              <a:ea typeface="Calibri" charset="0"/>
              <a:cs typeface="Calibri" charset="0"/>
            </a:rPr>
            <a:t>Train staff on cleaning, IPC, hygiene, waste separation, and patient-centered care;  </a:t>
          </a:r>
        </a:p>
        <a:p>
          <a:pPr algn="r" rtl="0"/>
          <a:r>
            <a:rPr lang="en-US" dirty="0">
              <a:latin typeface="Calibri" charset="0"/>
              <a:ea typeface="Calibri" charset="0"/>
              <a:cs typeface="Calibri" charset="0"/>
            </a:rPr>
            <a:t>Ensure guidelines and instructions are available at HCF;</a:t>
          </a:r>
        </a:p>
        <a:p>
          <a:pPr algn="r" rtl="0"/>
          <a:r>
            <a:rPr lang="en-US" dirty="0">
              <a:latin typeface="Calibri" charset="0"/>
              <a:ea typeface="Calibri" charset="0"/>
              <a:cs typeface="Calibri" charset="0"/>
            </a:rPr>
            <a:t>Coach HCF managers and staff on workflow improvement</a:t>
          </a:r>
        </a:p>
        <a:p>
          <a:pPr algn="l" rtl="0"/>
          <a:endParaRPr lang="en-US" dirty="0">
            <a:latin typeface="Calibri" charset="0"/>
            <a:ea typeface="Calibri" charset="0"/>
            <a:cs typeface="Calibri" charset="0"/>
          </a:endParaRPr>
        </a:p>
      </dgm:t>
    </dgm:pt>
    <dgm:pt modelId="{8348356B-123E-2D47-9D39-5057932D2504}" type="parTrans" cxnId="{D634EC98-CE57-0E44-B68C-8D43A99DC6CB}">
      <dgm:prSet/>
      <dgm:spPr/>
      <dgm:t>
        <a:bodyPr/>
        <a:lstStyle/>
        <a:p>
          <a:endParaRPr lang="en-US"/>
        </a:p>
      </dgm:t>
    </dgm:pt>
    <dgm:pt modelId="{44FDB514-C2B7-6247-BE1A-6142072A46B6}" type="sibTrans" cxnId="{D634EC98-CE57-0E44-B68C-8D43A99DC6CB}">
      <dgm:prSet/>
      <dgm:spPr/>
      <dgm:t>
        <a:bodyPr/>
        <a:lstStyle/>
        <a:p>
          <a:pPr rtl="0"/>
          <a:endParaRPr lang="en-US"/>
        </a:p>
      </dgm:t>
    </dgm:pt>
    <dgm:pt modelId="{5840CCC3-E357-9B4C-867C-D5DD05A4B178}" type="pres">
      <dgm:prSet presAssocID="{503B9657-6D94-CC4B-89D7-94F7B996B59A}" presName="compositeShape" presStyleCnt="0">
        <dgm:presLayoutVars>
          <dgm:chMax val="7"/>
          <dgm:dir/>
          <dgm:resizeHandles val="exact"/>
        </dgm:presLayoutVars>
      </dgm:prSet>
      <dgm:spPr/>
    </dgm:pt>
    <dgm:pt modelId="{53071DC9-4EB2-B147-BC70-397C3079DDAF}" type="pres">
      <dgm:prSet presAssocID="{36B5E899-9416-024D-87AC-7CA99082E38A}" presName="circ1" presStyleLbl="vennNode1" presStyleIdx="0" presStyleCnt="2" custLinFactNeighborY="581"/>
      <dgm:spPr/>
    </dgm:pt>
    <dgm:pt modelId="{20C52364-C44F-E141-BBD3-90E5B4E33577}" type="pres">
      <dgm:prSet presAssocID="{36B5E899-9416-024D-87AC-7CA99082E38A}" presName="circ1Tx" presStyleLbl="revTx" presStyleIdx="0" presStyleCnt="0">
        <dgm:presLayoutVars>
          <dgm:chMax val="0"/>
          <dgm:chPref val="0"/>
          <dgm:bulletEnabled val="1"/>
        </dgm:presLayoutVars>
      </dgm:prSet>
      <dgm:spPr/>
    </dgm:pt>
    <dgm:pt modelId="{46FF883A-679F-E54C-B4BD-5D5D2598139D}" type="pres">
      <dgm:prSet presAssocID="{B291F044-C1CF-1141-9C8E-921FA7A31026}" presName="circ2" presStyleLbl="vennNode1" presStyleIdx="1" presStyleCnt="2"/>
      <dgm:spPr/>
    </dgm:pt>
    <dgm:pt modelId="{9D9E6AE9-FE68-FF48-84AE-3D85C5D026F4}" type="pres">
      <dgm:prSet presAssocID="{B291F044-C1CF-1141-9C8E-921FA7A31026}" presName="circ2Tx" presStyleLbl="revTx" presStyleIdx="0" presStyleCnt="0">
        <dgm:presLayoutVars>
          <dgm:chMax val="0"/>
          <dgm:chPref val="0"/>
          <dgm:bulletEnabled val="1"/>
        </dgm:presLayoutVars>
      </dgm:prSet>
      <dgm:spPr/>
    </dgm:pt>
  </dgm:ptLst>
  <dgm:cxnLst>
    <dgm:cxn modelId="{602BBC16-37C0-C346-8652-7BE30812DC84}" type="presOf" srcId="{B291F044-C1CF-1141-9C8E-921FA7A31026}" destId="{9D9E6AE9-FE68-FF48-84AE-3D85C5D026F4}" srcOrd="1" destOrd="0" presId="urn:microsoft.com/office/officeart/2005/8/layout/venn1"/>
    <dgm:cxn modelId="{F0A69F1D-48EA-354E-9212-333D03A6D624}" type="presOf" srcId="{B291F044-C1CF-1141-9C8E-921FA7A31026}" destId="{46FF883A-679F-E54C-B4BD-5D5D2598139D}" srcOrd="0" destOrd="0" presId="urn:microsoft.com/office/officeart/2005/8/layout/venn1"/>
    <dgm:cxn modelId="{D634EC98-CE57-0E44-B68C-8D43A99DC6CB}" srcId="{503B9657-6D94-CC4B-89D7-94F7B996B59A}" destId="{B291F044-C1CF-1141-9C8E-921FA7A31026}" srcOrd="1" destOrd="0" parTransId="{8348356B-123E-2D47-9D39-5057932D2504}" sibTransId="{44FDB514-C2B7-6247-BE1A-6142072A46B6}"/>
    <dgm:cxn modelId="{79F705B0-3C03-7042-8E4E-7AFC39B94C99}" type="presOf" srcId="{36B5E899-9416-024D-87AC-7CA99082E38A}" destId="{53071DC9-4EB2-B147-BC70-397C3079DDAF}" srcOrd="0" destOrd="0" presId="urn:microsoft.com/office/officeart/2005/8/layout/venn1"/>
    <dgm:cxn modelId="{BE9DB6C2-A2C8-9A49-95A1-40C3E1C1BC4F}" type="presOf" srcId="{503B9657-6D94-CC4B-89D7-94F7B996B59A}" destId="{5840CCC3-E357-9B4C-867C-D5DD05A4B178}" srcOrd="0" destOrd="0" presId="urn:microsoft.com/office/officeart/2005/8/layout/venn1"/>
    <dgm:cxn modelId="{B5FDF8D3-4F32-BE4A-A19B-653F018BC600}" srcId="{503B9657-6D94-CC4B-89D7-94F7B996B59A}" destId="{36B5E899-9416-024D-87AC-7CA99082E38A}" srcOrd="0" destOrd="0" parTransId="{4D12BEB4-B22F-D54D-B207-A8BA0B1E24A0}" sibTransId="{4D4ACD2A-AD75-4640-AA9F-F3CAFAE52DFC}"/>
    <dgm:cxn modelId="{8CE73DE6-D2DA-7943-8082-A961F6A6A7B3}" type="presOf" srcId="{36B5E899-9416-024D-87AC-7CA99082E38A}" destId="{20C52364-C44F-E141-BBD3-90E5B4E33577}" srcOrd="1" destOrd="0" presId="urn:microsoft.com/office/officeart/2005/8/layout/venn1"/>
    <dgm:cxn modelId="{1CB36AC0-BFB4-C942-97B6-44CA8093C3D0}" type="presParOf" srcId="{5840CCC3-E357-9B4C-867C-D5DD05A4B178}" destId="{53071DC9-4EB2-B147-BC70-397C3079DDAF}" srcOrd="0" destOrd="0" presId="urn:microsoft.com/office/officeart/2005/8/layout/venn1"/>
    <dgm:cxn modelId="{6E54AE13-F84A-3046-A0D0-D334D7E68D1E}" type="presParOf" srcId="{5840CCC3-E357-9B4C-867C-D5DD05A4B178}" destId="{20C52364-C44F-E141-BBD3-90E5B4E33577}" srcOrd="1" destOrd="0" presId="urn:microsoft.com/office/officeart/2005/8/layout/venn1"/>
    <dgm:cxn modelId="{00BF774E-1BA6-BE46-AA1F-F79DE105975F}" type="presParOf" srcId="{5840CCC3-E357-9B4C-867C-D5DD05A4B178}" destId="{46FF883A-679F-E54C-B4BD-5D5D2598139D}" srcOrd="2" destOrd="0" presId="urn:microsoft.com/office/officeart/2005/8/layout/venn1"/>
    <dgm:cxn modelId="{8A580FCE-F9D5-5045-80DD-A765D86224CC}" type="presParOf" srcId="{5840CCC3-E357-9B4C-867C-D5DD05A4B178}" destId="{9D9E6AE9-FE68-FF48-84AE-3D85C5D026F4}" srcOrd="3"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AFC151-DC20-6941-A02F-0057AB925C34}" type="doc">
      <dgm:prSet loTypeId="urn:microsoft.com/office/officeart/2005/8/layout/list1" loCatId="" qsTypeId="urn:microsoft.com/office/officeart/2005/8/quickstyle/simple4" qsCatId="simple" csTypeId="urn:microsoft.com/office/officeart/2005/8/colors/colorful2" csCatId="colorful" phldr="1"/>
      <dgm:spPr/>
      <dgm:t>
        <a:bodyPr/>
        <a:lstStyle/>
        <a:p>
          <a:endParaRPr lang="en-US"/>
        </a:p>
      </dgm:t>
    </dgm:pt>
    <dgm:pt modelId="{CD77A078-56A9-674B-AEE0-0A72CD9CF657}">
      <dgm:prSet phldrT="[Text]"/>
      <dgm:spPr/>
      <dgm:t>
        <a:bodyPr/>
        <a:lstStyle/>
        <a:p>
          <a:pPr rtl="0"/>
          <a:r>
            <a:rPr lang="en-US" dirty="0"/>
            <a:t>Monitoring</a:t>
          </a:r>
        </a:p>
      </dgm:t>
    </dgm:pt>
    <dgm:pt modelId="{88428B5E-94AD-2C4E-A26C-CCDF362604AE}" type="parTrans" cxnId="{E8B2C268-2078-3B40-BF4D-4ADA52090D7A}">
      <dgm:prSet/>
      <dgm:spPr/>
      <dgm:t>
        <a:bodyPr/>
        <a:lstStyle/>
        <a:p>
          <a:endParaRPr lang="en-US"/>
        </a:p>
      </dgm:t>
    </dgm:pt>
    <dgm:pt modelId="{B209ED27-2629-E443-8EF6-CC4451F1BC22}" type="sibTrans" cxnId="{E8B2C268-2078-3B40-BF4D-4ADA52090D7A}">
      <dgm:prSet/>
      <dgm:spPr/>
      <dgm:t>
        <a:bodyPr/>
        <a:lstStyle/>
        <a:p>
          <a:endParaRPr lang="en-US"/>
        </a:p>
      </dgm:t>
    </dgm:pt>
    <dgm:pt modelId="{BB72E116-0A7E-EA4F-B193-2061B4187A1C}">
      <dgm:prSet phldrT="[Text]"/>
      <dgm:spPr/>
      <dgm:t>
        <a:bodyPr/>
        <a:lstStyle/>
        <a:p>
          <a:pPr rtl="0"/>
          <a:r>
            <a:rPr lang="en-US" i="1" dirty="0"/>
            <a:t>Are WASH repairs being made efficiently and effectively?</a:t>
          </a:r>
        </a:p>
      </dgm:t>
    </dgm:pt>
    <dgm:pt modelId="{44C57E58-77A9-8847-A463-FF1D30A13A53}" type="parTrans" cxnId="{66C044BF-4D01-E14B-9308-754845D80E19}">
      <dgm:prSet/>
      <dgm:spPr/>
      <dgm:t>
        <a:bodyPr/>
        <a:lstStyle/>
        <a:p>
          <a:endParaRPr lang="en-US"/>
        </a:p>
      </dgm:t>
    </dgm:pt>
    <dgm:pt modelId="{84AB136E-55D9-3146-B941-ECEE57FED82A}" type="sibTrans" cxnId="{66C044BF-4D01-E14B-9308-754845D80E19}">
      <dgm:prSet/>
      <dgm:spPr/>
      <dgm:t>
        <a:bodyPr/>
        <a:lstStyle/>
        <a:p>
          <a:endParaRPr lang="en-US"/>
        </a:p>
      </dgm:t>
    </dgm:pt>
    <dgm:pt modelId="{35405438-AFD2-7E4E-BD5E-D64070D12DB1}">
      <dgm:prSet phldrT="[Text]"/>
      <dgm:spPr/>
      <dgm:t>
        <a:bodyPr/>
        <a:lstStyle/>
        <a:p>
          <a:r>
            <a:rPr lang="en-US" i="1" dirty="0"/>
            <a:t>Are Circuit Riders making regular visits and providing adequate support to HCF staff?</a:t>
          </a:r>
        </a:p>
      </dgm:t>
    </dgm:pt>
    <dgm:pt modelId="{CE1A98E6-2992-F243-9FF2-1679E92109B2}" type="parTrans" cxnId="{009FAB22-BB24-EB4F-ABD6-E2EA8D20DC35}">
      <dgm:prSet/>
      <dgm:spPr/>
      <dgm:t>
        <a:bodyPr/>
        <a:lstStyle/>
        <a:p>
          <a:endParaRPr lang="en-US"/>
        </a:p>
      </dgm:t>
    </dgm:pt>
    <dgm:pt modelId="{6257469F-F16E-7D4F-9B34-656AEC809A37}" type="sibTrans" cxnId="{009FAB22-BB24-EB4F-ABD6-E2EA8D20DC35}">
      <dgm:prSet/>
      <dgm:spPr/>
      <dgm:t>
        <a:bodyPr/>
        <a:lstStyle/>
        <a:p>
          <a:endParaRPr lang="en-US"/>
        </a:p>
      </dgm:t>
    </dgm:pt>
    <dgm:pt modelId="{5848957B-8EB4-F74D-B5FC-51329B88EF0C}">
      <dgm:prSet phldrT="[Text]"/>
      <dgm:spPr/>
      <dgm:t>
        <a:bodyPr/>
        <a:lstStyle/>
        <a:p>
          <a:pPr rtl="0"/>
          <a:r>
            <a:rPr lang="en-US" dirty="0"/>
            <a:t>Evaluation</a:t>
          </a:r>
        </a:p>
      </dgm:t>
    </dgm:pt>
    <dgm:pt modelId="{D757C3C7-2C75-1545-87A6-B7DB1BA6B27A}" type="parTrans" cxnId="{01EA9932-D63D-E64D-8E4B-78673D8AD5A9}">
      <dgm:prSet/>
      <dgm:spPr/>
      <dgm:t>
        <a:bodyPr/>
        <a:lstStyle/>
        <a:p>
          <a:endParaRPr lang="en-US"/>
        </a:p>
      </dgm:t>
    </dgm:pt>
    <dgm:pt modelId="{2859DF1B-67D4-644F-AEC7-3716E0848E75}" type="sibTrans" cxnId="{01EA9932-D63D-E64D-8E4B-78673D8AD5A9}">
      <dgm:prSet/>
      <dgm:spPr/>
      <dgm:t>
        <a:bodyPr/>
        <a:lstStyle/>
        <a:p>
          <a:endParaRPr lang="en-US"/>
        </a:p>
      </dgm:t>
    </dgm:pt>
    <dgm:pt modelId="{23420DD0-21B4-B343-9BE0-61E4922CAEB1}">
      <dgm:prSet phldrT="[Text]"/>
      <dgm:spPr/>
      <dgm:t>
        <a:bodyPr/>
        <a:lstStyle/>
        <a:p>
          <a:r>
            <a:rPr lang="en-US" i="1" dirty="0"/>
            <a:t>Are HCF staff improving their WASH and IPC behaviors?</a:t>
          </a:r>
        </a:p>
      </dgm:t>
    </dgm:pt>
    <dgm:pt modelId="{8D5AE069-7C4F-AA44-AC97-49AA9799122F}" type="parTrans" cxnId="{3AC97EF5-0AE2-BE40-85C4-16EBCCDA43DE}">
      <dgm:prSet/>
      <dgm:spPr/>
      <dgm:t>
        <a:bodyPr/>
        <a:lstStyle/>
        <a:p>
          <a:endParaRPr lang="en-US"/>
        </a:p>
      </dgm:t>
    </dgm:pt>
    <dgm:pt modelId="{8231EE6A-2A49-CC4E-8E8C-105D56EAE930}" type="sibTrans" cxnId="{3AC97EF5-0AE2-BE40-85C4-16EBCCDA43DE}">
      <dgm:prSet/>
      <dgm:spPr/>
      <dgm:t>
        <a:bodyPr/>
        <a:lstStyle/>
        <a:p>
          <a:endParaRPr lang="en-US"/>
        </a:p>
      </dgm:t>
    </dgm:pt>
    <dgm:pt modelId="{21D8BB46-CBE4-E74C-BBE0-F63ECE8B9612}">
      <dgm:prSet phldrT="[Text]"/>
      <dgm:spPr/>
      <dgm:t>
        <a:bodyPr/>
        <a:lstStyle/>
        <a:p>
          <a:r>
            <a:rPr lang="en-US" i="1" dirty="0"/>
            <a:t>Is WASH infrastructure improving?</a:t>
          </a:r>
        </a:p>
      </dgm:t>
    </dgm:pt>
    <dgm:pt modelId="{ABCB63AE-DEDD-1C4E-9EDE-8B9BCB38805B}" type="parTrans" cxnId="{E49062A8-93CE-3C4F-BAB4-6371079E5F33}">
      <dgm:prSet/>
      <dgm:spPr/>
      <dgm:t>
        <a:bodyPr/>
        <a:lstStyle/>
        <a:p>
          <a:endParaRPr lang="en-US"/>
        </a:p>
      </dgm:t>
    </dgm:pt>
    <dgm:pt modelId="{EDE91DE6-B609-AA47-927F-1091209121BF}" type="sibTrans" cxnId="{E49062A8-93CE-3C4F-BAB4-6371079E5F33}">
      <dgm:prSet/>
      <dgm:spPr/>
      <dgm:t>
        <a:bodyPr/>
        <a:lstStyle/>
        <a:p>
          <a:pPr rtl="0"/>
          <a:endParaRPr lang="en-US"/>
        </a:p>
      </dgm:t>
    </dgm:pt>
    <dgm:pt modelId="{427D1A9E-8B5F-7647-8E60-4738FDD3ACC0}">
      <dgm:prSet/>
      <dgm:spPr/>
      <dgm:t>
        <a:bodyPr/>
        <a:lstStyle/>
        <a:p>
          <a:r>
            <a:rPr lang="en-US" i="1" dirty="0"/>
            <a:t>Do HCF staff have access to the resources they need to improve behavior, such as job descriptions, guidelines, and instructions?</a:t>
          </a:r>
        </a:p>
      </dgm:t>
    </dgm:pt>
    <dgm:pt modelId="{4E8EA7B1-7589-1046-9A25-3BF36C7F775C}" type="parTrans" cxnId="{96B4C384-229C-2C40-BF1B-01F889C95C44}">
      <dgm:prSet/>
      <dgm:spPr/>
      <dgm:t>
        <a:bodyPr/>
        <a:lstStyle/>
        <a:p>
          <a:endParaRPr lang="en-US"/>
        </a:p>
      </dgm:t>
    </dgm:pt>
    <dgm:pt modelId="{26DB5470-5A24-7540-AE95-B11D7867EAF0}" type="sibTrans" cxnId="{96B4C384-229C-2C40-BF1B-01F889C95C44}">
      <dgm:prSet/>
      <dgm:spPr/>
      <dgm:t>
        <a:bodyPr/>
        <a:lstStyle/>
        <a:p>
          <a:endParaRPr lang="en-US"/>
        </a:p>
      </dgm:t>
    </dgm:pt>
    <dgm:pt modelId="{C4340AE3-52C9-984B-AB34-6776E1D50E3E}">
      <dgm:prSet/>
      <dgm:spPr/>
      <dgm:t>
        <a:bodyPr/>
        <a:lstStyle/>
        <a:p>
          <a:r>
            <a:rPr lang="en-US" i="1" dirty="0"/>
            <a:t>Has gender awareness and mainstreaming improved?</a:t>
          </a:r>
        </a:p>
      </dgm:t>
    </dgm:pt>
    <dgm:pt modelId="{FF25A132-93DB-6B4F-91C5-55667276DA9A}" type="parTrans" cxnId="{29C5A39A-DA34-C44D-96DD-30B4A3F5E2FD}">
      <dgm:prSet/>
      <dgm:spPr/>
    </dgm:pt>
    <dgm:pt modelId="{703345A8-B44A-9F4B-930C-F33DDB8A93C4}" type="sibTrans" cxnId="{29C5A39A-DA34-C44D-96DD-30B4A3F5E2FD}">
      <dgm:prSet/>
      <dgm:spPr/>
    </dgm:pt>
    <dgm:pt modelId="{882AE2C5-6683-AA45-9BD3-17B273DD0B44}">
      <dgm:prSet phldrT="[Text]"/>
      <dgm:spPr/>
      <dgm:t>
        <a:bodyPr/>
        <a:lstStyle/>
        <a:p>
          <a:r>
            <a:rPr lang="en-US" i="1" dirty="0"/>
            <a:t>Are WASH activities gender responsive?</a:t>
          </a:r>
        </a:p>
      </dgm:t>
    </dgm:pt>
    <dgm:pt modelId="{63B63050-E375-D541-B5B2-D429E5A24D55}" type="parTrans" cxnId="{92D0632E-1466-CB45-8446-B2D595F32B73}">
      <dgm:prSet/>
      <dgm:spPr/>
    </dgm:pt>
    <dgm:pt modelId="{48E95231-AA5C-274C-842D-8FECB459389B}" type="sibTrans" cxnId="{92D0632E-1466-CB45-8446-B2D595F32B73}">
      <dgm:prSet/>
      <dgm:spPr/>
    </dgm:pt>
    <dgm:pt modelId="{96E2D616-A789-7A4B-B894-51602E6B0F23}" type="pres">
      <dgm:prSet presAssocID="{55AFC151-DC20-6941-A02F-0057AB925C34}" presName="linear" presStyleCnt="0">
        <dgm:presLayoutVars>
          <dgm:dir/>
          <dgm:animLvl val="lvl"/>
          <dgm:resizeHandles val="exact"/>
        </dgm:presLayoutVars>
      </dgm:prSet>
      <dgm:spPr/>
    </dgm:pt>
    <dgm:pt modelId="{9242A209-6515-B44B-B397-C0C487BEB7B0}" type="pres">
      <dgm:prSet presAssocID="{CD77A078-56A9-674B-AEE0-0A72CD9CF657}" presName="parentLin" presStyleCnt="0"/>
      <dgm:spPr/>
    </dgm:pt>
    <dgm:pt modelId="{015E2BA1-59F1-6543-AA13-D331F58D833E}" type="pres">
      <dgm:prSet presAssocID="{CD77A078-56A9-674B-AEE0-0A72CD9CF657}" presName="parentLeftMargin" presStyleLbl="node1" presStyleIdx="0" presStyleCnt="2"/>
      <dgm:spPr/>
    </dgm:pt>
    <dgm:pt modelId="{1A6AF083-4A21-0D4F-9053-78EE0619B261}" type="pres">
      <dgm:prSet presAssocID="{CD77A078-56A9-674B-AEE0-0A72CD9CF657}" presName="parentText" presStyleLbl="node1" presStyleIdx="0" presStyleCnt="2">
        <dgm:presLayoutVars>
          <dgm:chMax val="0"/>
          <dgm:bulletEnabled val="1"/>
        </dgm:presLayoutVars>
      </dgm:prSet>
      <dgm:spPr/>
    </dgm:pt>
    <dgm:pt modelId="{D0BA59C4-744D-4C4E-B58B-3B2974DCD897}" type="pres">
      <dgm:prSet presAssocID="{CD77A078-56A9-674B-AEE0-0A72CD9CF657}" presName="negativeSpace" presStyleCnt="0"/>
      <dgm:spPr/>
    </dgm:pt>
    <dgm:pt modelId="{CBA58BFB-C9E9-6747-A79C-BCA869807727}" type="pres">
      <dgm:prSet presAssocID="{CD77A078-56A9-674B-AEE0-0A72CD9CF657}" presName="childText" presStyleLbl="conFgAcc1" presStyleIdx="0" presStyleCnt="2">
        <dgm:presLayoutVars>
          <dgm:bulletEnabled val="1"/>
        </dgm:presLayoutVars>
      </dgm:prSet>
      <dgm:spPr/>
    </dgm:pt>
    <dgm:pt modelId="{12A1F924-82D1-0F47-81F5-0EB190D9E3B4}" type="pres">
      <dgm:prSet presAssocID="{B209ED27-2629-E443-8EF6-CC4451F1BC22}" presName="spaceBetweenRectangles" presStyleCnt="0"/>
      <dgm:spPr/>
    </dgm:pt>
    <dgm:pt modelId="{607B1ADB-7661-CF43-88D4-76CB977D3BB3}" type="pres">
      <dgm:prSet presAssocID="{5848957B-8EB4-F74D-B5FC-51329B88EF0C}" presName="parentLin" presStyleCnt="0"/>
      <dgm:spPr/>
    </dgm:pt>
    <dgm:pt modelId="{54E1258C-4176-F143-B3F9-895710CCDB9D}" type="pres">
      <dgm:prSet presAssocID="{5848957B-8EB4-F74D-B5FC-51329B88EF0C}" presName="parentLeftMargin" presStyleLbl="node1" presStyleIdx="0" presStyleCnt="2"/>
      <dgm:spPr/>
    </dgm:pt>
    <dgm:pt modelId="{71D9517C-0214-E04B-B39D-05AD1AB2978D}" type="pres">
      <dgm:prSet presAssocID="{5848957B-8EB4-F74D-B5FC-51329B88EF0C}" presName="parentText" presStyleLbl="node1" presStyleIdx="1" presStyleCnt="2">
        <dgm:presLayoutVars>
          <dgm:chMax val="0"/>
          <dgm:bulletEnabled val="1"/>
        </dgm:presLayoutVars>
      </dgm:prSet>
      <dgm:spPr/>
    </dgm:pt>
    <dgm:pt modelId="{85AB8165-3F80-6D49-963D-00365F9200FE}" type="pres">
      <dgm:prSet presAssocID="{5848957B-8EB4-F74D-B5FC-51329B88EF0C}" presName="negativeSpace" presStyleCnt="0"/>
      <dgm:spPr/>
    </dgm:pt>
    <dgm:pt modelId="{34CA9F9F-3BDE-ED4C-9484-F3673DED0A54}" type="pres">
      <dgm:prSet presAssocID="{5848957B-8EB4-F74D-B5FC-51329B88EF0C}" presName="childText" presStyleLbl="conFgAcc1" presStyleIdx="1" presStyleCnt="2">
        <dgm:presLayoutVars>
          <dgm:bulletEnabled val="1"/>
        </dgm:presLayoutVars>
      </dgm:prSet>
      <dgm:spPr/>
    </dgm:pt>
  </dgm:ptLst>
  <dgm:cxnLst>
    <dgm:cxn modelId="{009FAB22-BB24-EB4F-ABD6-E2EA8D20DC35}" srcId="{CD77A078-56A9-674B-AEE0-0A72CD9CF657}" destId="{35405438-AFD2-7E4E-BD5E-D64070D12DB1}" srcOrd="1" destOrd="0" parTransId="{CE1A98E6-2992-F243-9FF2-1679E92109B2}" sibTransId="{6257469F-F16E-7D4F-9B34-656AEC809A37}"/>
    <dgm:cxn modelId="{2D284A29-F4AD-0F42-B6F8-B642046BBD51}" type="presOf" srcId="{CD77A078-56A9-674B-AEE0-0A72CD9CF657}" destId="{1A6AF083-4A21-0D4F-9053-78EE0619B261}" srcOrd="1" destOrd="0" presId="urn:microsoft.com/office/officeart/2005/8/layout/list1"/>
    <dgm:cxn modelId="{92D0632E-1466-CB45-8446-B2D595F32B73}" srcId="{5848957B-8EB4-F74D-B5FC-51329B88EF0C}" destId="{882AE2C5-6683-AA45-9BD3-17B273DD0B44}" srcOrd="1" destOrd="0" parTransId="{63B63050-E375-D541-B5B2-D429E5A24D55}" sibTransId="{48E95231-AA5C-274C-842D-8FECB459389B}"/>
    <dgm:cxn modelId="{01EA9932-D63D-E64D-8E4B-78673D8AD5A9}" srcId="{55AFC151-DC20-6941-A02F-0057AB925C34}" destId="{5848957B-8EB4-F74D-B5FC-51329B88EF0C}" srcOrd="1" destOrd="0" parTransId="{D757C3C7-2C75-1545-87A6-B7DB1BA6B27A}" sibTransId="{2859DF1B-67D4-644F-AEC7-3716E0848E75}"/>
    <dgm:cxn modelId="{F247C040-1AE4-444F-B765-0E6992E1B337}" type="presOf" srcId="{C4340AE3-52C9-984B-AB34-6776E1D50E3E}" destId="{CBA58BFB-C9E9-6747-A79C-BCA869807727}" srcOrd="0" destOrd="3" presId="urn:microsoft.com/office/officeart/2005/8/layout/list1"/>
    <dgm:cxn modelId="{C788B943-2046-1944-A7C4-B7BA695B02E1}" type="presOf" srcId="{427D1A9E-8B5F-7647-8E60-4738FDD3ACC0}" destId="{CBA58BFB-C9E9-6747-A79C-BCA869807727}" srcOrd="0" destOrd="2" presId="urn:microsoft.com/office/officeart/2005/8/layout/list1"/>
    <dgm:cxn modelId="{A56AFF43-4CF7-4148-8C6A-F50E2397F098}" type="presOf" srcId="{882AE2C5-6683-AA45-9BD3-17B273DD0B44}" destId="{34CA9F9F-3BDE-ED4C-9484-F3673DED0A54}" srcOrd="0" destOrd="1" presId="urn:microsoft.com/office/officeart/2005/8/layout/list1"/>
    <dgm:cxn modelId="{FF9AE466-4ACC-0B4E-806E-EEC6731183D1}" type="presOf" srcId="{BB72E116-0A7E-EA4F-B193-2061B4187A1C}" destId="{CBA58BFB-C9E9-6747-A79C-BCA869807727}" srcOrd="0" destOrd="0" presId="urn:microsoft.com/office/officeart/2005/8/layout/list1"/>
    <dgm:cxn modelId="{E8B2C268-2078-3B40-BF4D-4ADA52090D7A}" srcId="{55AFC151-DC20-6941-A02F-0057AB925C34}" destId="{CD77A078-56A9-674B-AEE0-0A72CD9CF657}" srcOrd="0" destOrd="0" parTransId="{88428B5E-94AD-2C4E-A26C-CCDF362604AE}" sibTransId="{B209ED27-2629-E443-8EF6-CC4451F1BC22}"/>
    <dgm:cxn modelId="{BCC89869-9537-EC40-8CA2-5A8342BC6467}" type="presOf" srcId="{5848957B-8EB4-F74D-B5FC-51329B88EF0C}" destId="{54E1258C-4176-F143-B3F9-895710CCDB9D}" srcOrd="0" destOrd="0" presId="urn:microsoft.com/office/officeart/2005/8/layout/list1"/>
    <dgm:cxn modelId="{E2F05553-71FA-D947-9BD8-4EA9113CD8FB}" type="presOf" srcId="{23420DD0-21B4-B343-9BE0-61E4922CAEB1}" destId="{34CA9F9F-3BDE-ED4C-9484-F3673DED0A54}" srcOrd="0" destOrd="0" presId="urn:microsoft.com/office/officeart/2005/8/layout/list1"/>
    <dgm:cxn modelId="{96B4C384-229C-2C40-BF1B-01F889C95C44}" srcId="{CD77A078-56A9-674B-AEE0-0A72CD9CF657}" destId="{427D1A9E-8B5F-7647-8E60-4738FDD3ACC0}" srcOrd="2" destOrd="0" parTransId="{4E8EA7B1-7589-1046-9A25-3BF36C7F775C}" sibTransId="{26DB5470-5A24-7540-AE95-B11D7867EAF0}"/>
    <dgm:cxn modelId="{29C5A39A-DA34-C44D-96DD-30B4A3F5E2FD}" srcId="{CD77A078-56A9-674B-AEE0-0A72CD9CF657}" destId="{C4340AE3-52C9-984B-AB34-6776E1D50E3E}" srcOrd="3" destOrd="0" parTransId="{FF25A132-93DB-6B4F-91C5-55667276DA9A}" sibTransId="{703345A8-B44A-9F4B-930C-F33DDB8A93C4}"/>
    <dgm:cxn modelId="{E49062A8-93CE-3C4F-BAB4-6371079E5F33}" srcId="{5848957B-8EB4-F74D-B5FC-51329B88EF0C}" destId="{21D8BB46-CBE4-E74C-BBE0-F63ECE8B9612}" srcOrd="2" destOrd="0" parTransId="{ABCB63AE-DEDD-1C4E-9EDE-8B9BCB38805B}" sibTransId="{EDE91DE6-B609-AA47-927F-1091209121BF}"/>
    <dgm:cxn modelId="{66C044BF-4D01-E14B-9308-754845D80E19}" srcId="{CD77A078-56A9-674B-AEE0-0A72CD9CF657}" destId="{BB72E116-0A7E-EA4F-B193-2061B4187A1C}" srcOrd="0" destOrd="0" parTransId="{44C57E58-77A9-8847-A463-FF1D30A13A53}" sibTransId="{84AB136E-55D9-3146-B941-ECEE57FED82A}"/>
    <dgm:cxn modelId="{C02DCCC7-0823-3F4C-B711-77A03784ADA4}" type="presOf" srcId="{CD77A078-56A9-674B-AEE0-0A72CD9CF657}" destId="{015E2BA1-59F1-6543-AA13-D331F58D833E}" srcOrd="0" destOrd="0" presId="urn:microsoft.com/office/officeart/2005/8/layout/list1"/>
    <dgm:cxn modelId="{CE0A11D3-41E6-2942-91F6-5D9A6DABEF15}" type="presOf" srcId="{35405438-AFD2-7E4E-BD5E-D64070D12DB1}" destId="{CBA58BFB-C9E9-6747-A79C-BCA869807727}" srcOrd="0" destOrd="1" presId="urn:microsoft.com/office/officeart/2005/8/layout/list1"/>
    <dgm:cxn modelId="{232B99DD-B67F-6740-8EDB-A32DE7028158}" type="presOf" srcId="{5848957B-8EB4-F74D-B5FC-51329B88EF0C}" destId="{71D9517C-0214-E04B-B39D-05AD1AB2978D}" srcOrd="1" destOrd="0" presId="urn:microsoft.com/office/officeart/2005/8/layout/list1"/>
    <dgm:cxn modelId="{AE792FDE-8030-6740-9D77-5C4944BFF731}" type="presOf" srcId="{21D8BB46-CBE4-E74C-BBE0-F63ECE8B9612}" destId="{34CA9F9F-3BDE-ED4C-9484-F3673DED0A54}" srcOrd="0" destOrd="2" presId="urn:microsoft.com/office/officeart/2005/8/layout/list1"/>
    <dgm:cxn modelId="{5E0450F3-6E9D-7C44-AF79-AEFABD98C22F}" type="presOf" srcId="{55AFC151-DC20-6941-A02F-0057AB925C34}" destId="{96E2D616-A789-7A4B-B894-51602E6B0F23}" srcOrd="0" destOrd="0" presId="urn:microsoft.com/office/officeart/2005/8/layout/list1"/>
    <dgm:cxn modelId="{3AC97EF5-0AE2-BE40-85C4-16EBCCDA43DE}" srcId="{5848957B-8EB4-F74D-B5FC-51329B88EF0C}" destId="{23420DD0-21B4-B343-9BE0-61E4922CAEB1}" srcOrd="0" destOrd="0" parTransId="{8D5AE069-7C4F-AA44-AC97-49AA9799122F}" sibTransId="{8231EE6A-2A49-CC4E-8E8C-105D56EAE930}"/>
    <dgm:cxn modelId="{ADFF3C14-D10D-0F44-9615-400DA08A3C7B}" type="presParOf" srcId="{96E2D616-A789-7A4B-B894-51602E6B0F23}" destId="{9242A209-6515-B44B-B397-C0C487BEB7B0}" srcOrd="0" destOrd="0" presId="urn:microsoft.com/office/officeart/2005/8/layout/list1"/>
    <dgm:cxn modelId="{92772AF1-D296-674E-BFA9-499F295CC3B7}" type="presParOf" srcId="{9242A209-6515-B44B-B397-C0C487BEB7B0}" destId="{015E2BA1-59F1-6543-AA13-D331F58D833E}" srcOrd="0" destOrd="0" presId="urn:microsoft.com/office/officeart/2005/8/layout/list1"/>
    <dgm:cxn modelId="{4A7FE46C-087A-CC4B-BE59-42209418BF93}" type="presParOf" srcId="{9242A209-6515-B44B-B397-C0C487BEB7B0}" destId="{1A6AF083-4A21-0D4F-9053-78EE0619B261}" srcOrd="1" destOrd="0" presId="urn:microsoft.com/office/officeart/2005/8/layout/list1"/>
    <dgm:cxn modelId="{DC6B15D0-0575-8D47-99FE-13E79052970A}" type="presParOf" srcId="{96E2D616-A789-7A4B-B894-51602E6B0F23}" destId="{D0BA59C4-744D-4C4E-B58B-3B2974DCD897}" srcOrd="1" destOrd="0" presId="urn:microsoft.com/office/officeart/2005/8/layout/list1"/>
    <dgm:cxn modelId="{00709E66-5C90-B34E-ABD2-807F1A60D509}" type="presParOf" srcId="{96E2D616-A789-7A4B-B894-51602E6B0F23}" destId="{CBA58BFB-C9E9-6747-A79C-BCA869807727}" srcOrd="2" destOrd="0" presId="urn:microsoft.com/office/officeart/2005/8/layout/list1"/>
    <dgm:cxn modelId="{DC144E82-16C8-2B46-9E1F-E524C09FC051}" type="presParOf" srcId="{96E2D616-A789-7A4B-B894-51602E6B0F23}" destId="{12A1F924-82D1-0F47-81F5-0EB190D9E3B4}" srcOrd="3" destOrd="0" presId="urn:microsoft.com/office/officeart/2005/8/layout/list1"/>
    <dgm:cxn modelId="{06511E3D-68B2-294D-96A3-78CB4521E815}" type="presParOf" srcId="{96E2D616-A789-7A4B-B894-51602E6B0F23}" destId="{607B1ADB-7661-CF43-88D4-76CB977D3BB3}" srcOrd="4" destOrd="0" presId="urn:microsoft.com/office/officeart/2005/8/layout/list1"/>
    <dgm:cxn modelId="{34777C4C-0EE6-2042-8FA9-5BED8464A95A}" type="presParOf" srcId="{607B1ADB-7661-CF43-88D4-76CB977D3BB3}" destId="{54E1258C-4176-F143-B3F9-895710CCDB9D}" srcOrd="0" destOrd="0" presId="urn:microsoft.com/office/officeart/2005/8/layout/list1"/>
    <dgm:cxn modelId="{07FE6DB8-0028-584C-8F35-1E487C31B7F5}" type="presParOf" srcId="{607B1ADB-7661-CF43-88D4-76CB977D3BB3}" destId="{71D9517C-0214-E04B-B39D-05AD1AB2978D}" srcOrd="1" destOrd="0" presId="urn:microsoft.com/office/officeart/2005/8/layout/list1"/>
    <dgm:cxn modelId="{EA5F6BF0-C8AD-E440-8765-7D800721B863}" type="presParOf" srcId="{96E2D616-A789-7A4B-B894-51602E6B0F23}" destId="{85AB8165-3F80-6D49-963D-00365F9200FE}" srcOrd="5" destOrd="0" presId="urn:microsoft.com/office/officeart/2005/8/layout/list1"/>
    <dgm:cxn modelId="{C1DF887B-E193-4748-A787-39BA06964E5E}" type="presParOf" srcId="{96E2D616-A789-7A4B-B894-51602E6B0F23}" destId="{34CA9F9F-3BDE-ED4C-9484-F3673DED0A54}"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AFC151-DC20-6941-A02F-0057AB925C34}" type="doc">
      <dgm:prSet loTypeId="urn:microsoft.com/office/officeart/2005/8/layout/list1" loCatId="" qsTypeId="urn:microsoft.com/office/officeart/2005/8/quickstyle/simple4" qsCatId="simple" csTypeId="urn:microsoft.com/office/officeart/2005/8/colors/colorful5" csCatId="colorful" phldr="1"/>
      <dgm:spPr/>
      <dgm:t>
        <a:bodyPr/>
        <a:lstStyle/>
        <a:p>
          <a:endParaRPr lang="en-US"/>
        </a:p>
      </dgm:t>
    </dgm:pt>
    <dgm:pt modelId="{CD77A078-56A9-674B-AEE0-0A72CD9CF657}">
      <dgm:prSet phldrT="[Text]"/>
      <dgm:spPr/>
      <dgm:t>
        <a:bodyPr/>
        <a:lstStyle/>
        <a:p>
          <a:pPr rtl="0"/>
          <a:r>
            <a:rPr lang="en-US" dirty="0"/>
            <a:t>Resolution</a:t>
          </a:r>
        </a:p>
      </dgm:t>
    </dgm:pt>
    <dgm:pt modelId="{88428B5E-94AD-2C4E-A26C-CCDF362604AE}" type="parTrans" cxnId="{E8B2C268-2078-3B40-BF4D-4ADA52090D7A}">
      <dgm:prSet/>
      <dgm:spPr/>
      <dgm:t>
        <a:bodyPr/>
        <a:lstStyle/>
        <a:p>
          <a:endParaRPr lang="en-US"/>
        </a:p>
      </dgm:t>
    </dgm:pt>
    <dgm:pt modelId="{B209ED27-2629-E443-8EF6-CC4451F1BC22}" type="sibTrans" cxnId="{E8B2C268-2078-3B40-BF4D-4ADA52090D7A}">
      <dgm:prSet/>
      <dgm:spPr/>
      <dgm:t>
        <a:bodyPr/>
        <a:lstStyle/>
        <a:p>
          <a:endParaRPr lang="en-US"/>
        </a:p>
      </dgm:t>
    </dgm:pt>
    <dgm:pt modelId="{BB72E116-0A7E-EA4F-B193-2061B4187A1C}">
      <dgm:prSet phldrT="[Text]"/>
      <dgm:spPr/>
      <dgm:t>
        <a:bodyPr/>
        <a:lstStyle/>
        <a:p>
          <a:pPr rtl="0"/>
          <a:r>
            <a:rPr lang="en-US" i="1" dirty="0"/>
            <a:t>What problems did we run into throughout the program, and how can we address them?</a:t>
          </a:r>
        </a:p>
      </dgm:t>
    </dgm:pt>
    <dgm:pt modelId="{44C57E58-77A9-8847-A463-FF1D30A13A53}" type="parTrans" cxnId="{66C044BF-4D01-E14B-9308-754845D80E19}">
      <dgm:prSet/>
      <dgm:spPr/>
      <dgm:t>
        <a:bodyPr/>
        <a:lstStyle/>
        <a:p>
          <a:endParaRPr lang="en-US"/>
        </a:p>
      </dgm:t>
    </dgm:pt>
    <dgm:pt modelId="{84AB136E-55D9-3146-B941-ECEE57FED82A}" type="sibTrans" cxnId="{66C044BF-4D01-E14B-9308-754845D80E19}">
      <dgm:prSet/>
      <dgm:spPr/>
      <dgm:t>
        <a:bodyPr/>
        <a:lstStyle/>
        <a:p>
          <a:endParaRPr lang="en-US"/>
        </a:p>
      </dgm:t>
    </dgm:pt>
    <dgm:pt modelId="{5848957B-8EB4-F74D-B5FC-51329B88EF0C}">
      <dgm:prSet phldrT="[Text]"/>
      <dgm:spPr/>
      <dgm:t>
        <a:bodyPr/>
        <a:lstStyle/>
        <a:p>
          <a:pPr rtl="0"/>
          <a:r>
            <a:rPr lang="en-US" dirty="0"/>
            <a:t>Learning</a:t>
          </a:r>
        </a:p>
      </dgm:t>
    </dgm:pt>
    <dgm:pt modelId="{D757C3C7-2C75-1545-87A6-B7DB1BA6B27A}" type="parTrans" cxnId="{01EA9932-D63D-E64D-8E4B-78673D8AD5A9}">
      <dgm:prSet/>
      <dgm:spPr/>
      <dgm:t>
        <a:bodyPr/>
        <a:lstStyle/>
        <a:p>
          <a:endParaRPr lang="en-US"/>
        </a:p>
      </dgm:t>
    </dgm:pt>
    <dgm:pt modelId="{2859DF1B-67D4-644F-AEC7-3716E0848E75}" type="sibTrans" cxnId="{01EA9932-D63D-E64D-8E4B-78673D8AD5A9}">
      <dgm:prSet/>
      <dgm:spPr/>
      <dgm:t>
        <a:bodyPr/>
        <a:lstStyle/>
        <a:p>
          <a:endParaRPr lang="en-US"/>
        </a:p>
      </dgm:t>
    </dgm:pt>
    <dgm:pt modelId="{23420DD0-21B4-B343-9BE0-61E4922CAEB1}">
      <dgm:prSet phldrT="[Text]"/>
      <dgm:spPr/>
      <dgm:t>
        <a:bodyPr/>
        <a:lstStyle/>
        <a:p>
          <a:r>
            <a:rPr lang="en-US" dirty="0"/>
            <a:t>Sharing what we found through monitoring, evaluation, and resolution with stakeholders and greater WASH in HCF community </a:t>
          </a:r>
        </a:p>
      </dgm:t>
    </dgm:pt>
    <dgm:pt modelId="{8D5AE069-7C4F-AA44-AC97-49AA9799122F}" type="parTrans" cxnId="{3AC97EF5-0AE2-BE40-85C4-16EBCCDA43DE}">
      <dgm:prSet/>
      <dgm:spPr/>
      <dgm:t>
        <a:bodyPr/>
        <a:lstStyle/>
        <a:p>
          <a:endParaRPr lang="en-US"/>
        </a:p>
      </dgm:t>
    </dgm:pt>
    <dgm:pt modelId="{8231EE6A-2A49-CC4E-8E8C-105D56EAE930}" type="sibTrans" cxnId="{3AC97EF5-0AE2-BE40-85C4-16EBCCDA43DE}">
      <dgm:prSet/>
      <dgm:spPr/>
      <dgm:t>
        <a:bodyPr/>
        <a:lstStyle/>
        <a:p>
          <a:endParaRPr lang="en-US"/>
        </a:p>
      </dgm:t>
    </dgm:pt>
    <dgm:pt modelId="{200F437F-B5EE-DC44-A215-83DEC7A6248F}">
      <dgm:prSet phldrT="[Text]"/>
      <dgm:spPr/>
      <dgm:t>
        <a:bodyPr/>
        <a:lstStyle/>
        <a:p>
          <a:pPr rtl="0"/>
          <a:r>
            <a:rPr lang="en-US" i="1" dirty="0"/>
            <a:t>How can we improve this program?</a:t>
          </a:r>
        </a:p>
      </dgm:t>
    </dgm:pt>
    <dgm:pt modelId="{2A84E4AE-8637-5C44-B378-072B8D7D950E}" type="parTrans" cxnId="{021D56AB-04CD-0F4A-AD6D-2050F1E7DE39}">
      <dgm:prSet/>
      <dgm:spPr/>
      <dgm:t>
        <a:bodyPr/>
        <a:lstStyle/>
        <a:p>
          <a:endParaRPr lang="en-US"/>
        </a:p>
      </dgm:t>
    </dgm:pt>
    <dgm:pt modelId="{F57E1B7F-3F38-864F-B6B9-F0D3F1375A72}" type="sibTrans" cxnId="{021D56AB-04CD-0F4A-AD6D-2050F1E7DE39}">
      <dgm:prSet/>
      <dgm:spPr/>
      <dgm:t>
        <a:bodyPr/>
        <a:lstStyle/>
        <a:p>
          <a:endParaRPr lang="en-US"/>
        </a:p>
      </dgm:t>
    </dgm:pt>
    <dgm:pt modelId="{96E2D616-A789-7A4B-B894-51602E6B0F23}" type="pres">
      <dgm:prSet presAssocID="{55AFC151-DC20-6941-A02F-0057AB925C34}" presName="linear" presStyleCnt="0">
        <dgm:presLayoutVars>
          <dgm:dir/>
          <dgm:animLvl val="lvl"/>
          <dgm:resizeHandles val="exact"/>
        </dgm:presLayoutVars>
      </dgm:prSet>
      <dgm:spPr/>
    </dgm:pt>
    <dgm:pt modelId="{9242A209-6515-B44B-B397-C0C487BEB7B0}" type="pres">
      <dgm:prSet presAssocID="{CD77A078-56A9-674B-AEE0-0A72CD9CF657}" presName="parentLin" presStyleCnt="0"/>
      <dgm:spPr/>
    </dgm:pt>
    <dgm:pt modelId="{015E2BA1-59F1-6543-AA13-D331F58D833E}" type="pres">
      <dgm:prSet presAssocID="{CD77A078-56A9-674B-AEE0-0A72CD9CF657}" presName="parentLeftMargin" presStyleLbl="node1" presStyleIdx="0" presStyleCnt="2"/>
      <dgm:spPr/>
    </dgm:pt>
    <dgm:pt modelId="{1A6AF083-4A21-0D4F-9053-78EE0619B261}" type="pres">
      <dgm:prSet presAssocID="{CD77A078-56A9-674B-AEE0-0A72CD9CF657}" presName="parentText" presStyleLbl="node1" presStyleIdx="0" presStyleCnt="2">
        <dgm:presLayoutVars>
          <dgm:chMax val="0"/>
          <dgm:bulletEnabled val="1"/>
        </dgm:presLayoutVars>
      </dgm:prSet>
      <dgm:spPr/>
    </dgm:pt>
    <dgm:pt modelId="{D0BA59C4-744D-4C4E-B58B-3B2974DCD897}" type="pres">
      <dgm:prSet presAssocID="{CD77A078-56A9-674B-AEE0-0A72CD9CF657}" presName="negativeSpace" presStyleCnt="0"/>
      <dgm:spPr/>
    </dgm:pt>
    <dgm:pt modelId="{CBA58BFB-C9E9-6747-A79C-BCA869807727}" type="pres">
      <dgm:prSet presAssocID="{CD77A078-56A9-674B-AEE0-0A72CD9CF657}" presName="childText" presStyleLbl="conFgAcc1" presStyleIdx="0" presStyleCnt="2">
        <dgm:presLayoutVars>
          <dgm:bulletEnabled val="1"/>
        </dgm:presLayoutVars>
      </dgm:prSet>
      <dgm:spPr/>
    </dgm:pt>
    <dgm:pt modelId="{12A1F924-82D1-0F47-81F5-0EB190D9E3B4}" type="pres">
      <dgm:prSet presAssocID="{B209ED27-2629-E443-8EF6-CC4451F1BC22}" presName="spaceBetweenRectangles" presStyleCnt="0"/>
      <dgm:spPr/>
    </dgm:pt>
    <dgm:pt modelId="{607B1ADB-7661-CF43-88D4-76CB977D3BB3}" type="pres">
      <dgm:prSet presAssocID="{5848957B-8EB4-F74D-B5FC-51329B88EF0C}" presName="parentLin" presStyleCnt="0"/>
      <dgm:spPr/>
    </dgm:pt>
    <dgm:pt modelId="{54E1258C-4176-F143-B3F9-895710CCDB9D}" type="pres">
      <dgm:prSet presAssocID="{5848957B-8EB4-F74D-B5FC-51329B88EF0C}" presName="parentLeftMargin" presStyleLbl="node1" presStyleIdx="0" presStyleCnt="2"/>
      <dgm:spPr/>
    </dgm:pt>
    <dgm:pt modelId="{71D9517C-0214-E04B-B39D-05AD1AB2978D}" type="pres">
      <dgm:prSet presAssocID="{5848957B-8EB4-F74D-B5FC-51329B88EF0C}" presName="parentText" presStyleLbl="node1" presStyleIdx="1" presStyleCnt="2">
        <dgm:presLayoutVars>
          <dgm:chMax val="0"/>
          <dgm:bulletEnabled val="1"/>
        </dgm:presLayoutVars>
      </dgm:prSet>
      <dgm:spPr/>
    </dgm:pt>
    <dgm:pt modelId="{85AB8165-3F80-6D49-963D-00365F9200FE}" type="pres">
      <dgm:prSet presAssocID="{5848957B-8EB4-F74D-B5FC-51329B88EF0C}" presName="negativeSpace" presStyleCnt="0"/>
      <dgm:spPr/>
    </dgm:pt>
    <dgm:pt modelId="{34CA9F9F-3BDE-ED4C-9484-F3673DED0A54}" type="pres">
      <dgm:prSet presAssocID="{5848957B-8EB4-F74D-B5FC-51329B88EF0C}" presName="childText" presStyleLbl="conFgAcc1" presStyleIdx="1" presStyleCnt="2">
        <dgm:presLayoutVars>
          <dgm:bulletEnabled val="1"/>
        </dgm:presLayoutVars>
      </dgm:prSet>
      <dgm:spPr/>
    </dgm:pt>
  </dgm:ptLst>
  <dgm:cxnLst>
    <dgm:cxn modelId="{97EA1406-5FD9-314F-8D05-CD5BE8706DAF}" type="presOf" srcId="{23420DD0-21B4-B343-9BE0-61E4922CAEB1}" destId="{34CA9F9F-3BDE-ED4C-9484-F3673DED0A54}" srcOrd="0" destOrd="0" presId="urn:microsoft.com/office/officeart/2005/8/layout/list1"/>
    <dgm:cxn modelId="{01EA9932-D63D-E64D-8E4B-78673D8AD5A9}" srcId="{55AFC151-DC20-6941-A02F-0057AB925C34}" destId="{5848957B-8EB4-F74D-B5FC-51329B88EF0C}" srcOrd="1" destOrd="0" parTransId="{D757C3C7-2C75-1545-87A6-B7DB1BA6B27A}" sibTransId="{2859DF1B-67D4-644F-AEC7-3716E0848E75}"/>
    <dgm:cxn modelId="{B201EE37-0A14-2E4C-B216-0B3170E45357}" type="presOf" srcId="{55AFC151-DC20-6941-A02F-0057AB925C34}" destId="{96E2D616-A789-7A4B-B894-51602E6B0F23}" srcOrd="0" destOrd="0" presId="urn:microsoft.com/office/officeart/2005/8/layout/list1"/>
    <dgm:cxn modelId="{73E40C65-5B11-9F43-A509-D75CC3E1D70A}" type="presOf" srcId="{5848957B-8EB4-F74D-B5FC-51329B88EF0C}" destId="{71D9517C-0214-E04B-B39D-05AD1AB2978D}" srcOrd="1" destOrd="0" presId="urn:microsoft.com/office/officeart/2005/8/layout/list1"/>
    <dgm:cxn modelId="{E8B2C268-2078-3B40-BF4D-4ADA52090D7A}" srcId="{55AFC151-DC20-6941-A02F-0057AB925C34}" destId="{CD77A078-56A9-674B-AEE0-0A72CD9CF657}" srcOrd="0" destOrd="0" parTransId="{88428B5E-94AD-2C4E-A26C-CCDF362604AE}" sibTransId="{B209ED27-2629-E443-8EF6-CC4451F1BC22}"/>
    <dgm:cxn modelId="{EFA15969-8A35-274F-B043-32D563DCDDD8}" type="presOf" srcId="{CD77A078-56A9-674B-AEE0-0A72CD9CF657}" destId="{015E2BA1-59F1-6543-AA13-D331F58D833E}" srcOrd="0" destOrd="0" presId="urn:microsoft.com/office/officeart/2005/8/layout/list1"/>
    <dgm:cxn modelId="{0EAD7F7B-865A-C046-926D-7E0FC5D3826E}" type="presOf" srcId="{200F437F-B5EE-DC44-A215-83DEC7A6248F}" destId="{CBA58BFB-C9E9-6747-A79C-BCA869807727}" srcOrd="0" destOrd="1" presId="urn:microsoft.com/office/officeart/2005/8/layout/list1"/>
    <dgm:cxn modelId="{01809B9D-F4BD-0540-9D5B-EB36951A7F4C}" type="presOf" srcId="{5848957B-8EB4-F74D-B5FC-51329B88EF0C}" destId="{54E1258C-4176-F143-B3F9-895710CCDB9D}" srcOrd="0" destOrd="0" presId="urn:microsoft.com/office/officeart/2005/8/layout/list1"/>
    <dgm:cxn modelId="{021D56AB-04CD-0F4A-AD6D-2050F1E7DE39}" srcId="{CD77A078-56A9-674B-AEE0-0A72CD9CF657}" destId="{200F437F-B5EE-DC44-A215-83DEC7A6248F}" srcOrd="1" destOrd="0" parTransId="{2A84E4AE-8637-5C44-B378-072B8D7D950E}" sibTransId="{F57E1B7F-3F38-864F-B6B9-F0D3F1375A72}"/>
    <dgm:cxn modelId="{66C044BF-4D01-E14B-9308-754845D80E19}" srcId="{CD77A078-56A9-674B-AEE0-0A72CD9CF657}" destId="{BB72E116-0A7E-EA4F-B193-2061B4187A1C}" srcOrd="0" destOrd="0" parTransId="{44C57E58-77A9-8847-A463-FF1D30A13A53}" sibTransId="{84AB136E-55D9-3146-B941-ECEE57FED82A}"/>
    <dgm:cxn modelId="{67AA09D1-3FD2-1C44-BA72-10ECC82A9836}" type="presOf" srcId="{CD77A078-56A9-674B-AEE0-0A72CD9CF657}" destId="{1A6AF083-4A21-0D4F-9053-78EE0619B261}" srcOrd="1" destOrd="0" presId="urn:microsoft.com/office/officeart/2005/8/layout/list1"/>
    <dgm:cxn modelId="{3AC97EF5-0AE2-BE40-85C4-16EBCCDA43DE}" srcId="{5848957B-8EB4-F74D-B5FC-51329B88EF0C}" destId="{23420DD0-21B4-B343-9BE0-61E4922CAEB1}" srcOrd="0" destOrd="0" parTransId="{8D5AE069-7C4F-AA44-AC97-49AA9799122F}" sibTransId="{8231EE6A-2A49-CC4E-8E8C-105D56EAE930}"/>
    <dgm:cxn modelId="{83394AFA-7EF9-C145-A4A9-7A898A2AFF31}" type="presOf" srcId="{BB72E116-0A7E-EA4F-B193-2061B4187A1C}" destId="{CBA58BFB-C9E9-6747-A79C-BCA869807727}" srcOrd="0" destOrd="0" presId="urn:microsoft.com/office/officeart/2005/8/layout/list1"/>
    <dgm:cxn modelId="{1164C1CF-9001-0748-A38A-554F7AF64F5A}" type="presParOf" srcId="{96E2D616-A789-7A4B-B894-51602E6B0F23}" destId="{9242A209-6515-B44B-B397-C0C487BEB7B0}" srcOrd="0" destOrd="0" presId="urn:microsoft.com/office/officeart/2005/8/layout/list1"/>
    <dgm:cxn modelId="{A45EE1AE-6F55-7140-8E40-46F0335A9601}" type="presParOf" srcId="{9242A209-6515-B44B-B397-C0C487BEB7B0}" destId="{015E2BA1-59F1-6543-AA13-D331F58D833E}" srcOrd="0" destOrd="0" presId="urn:microsoft.com/office/officeart/2005/8/layout/list1"/>
    <dgm:cxn modelId="{32391B2F-3868-9B42-8F30-EA271704C39A}" type="presParOf" srcId="{9242A209-6515-B44B-B397-C0C487BEB7B0}" destId="{1A6AF083-4A21-0D4F-9053-78EE0619B261}" srcOrd="1" destOrd="0" presId="urn:microsoft.com/office/officeart/2005/8/layout/list1"/>
    <dgm:cxn modelId="{3FCEA9D8-936C-154D-9AF0-F8BDB101F6D7}" type="presParOf" srcId="{96E2D616-A789-7A4B-B894-51602E6B0F23}" destId="{D0BA59C4-744D-4C4E-B58B-3B2974DCD897}" srcOrd="1" destOrd="0" presId="urn:microsoft.com/office/officeart/2005/8/layout/list1"/>
    <dgm:cxn modelId="{428F5CA2-895A-F648-B453-5E7E8E3A6148}" type="presParOf" srcId="{96E2D616-A789-7A4B-B894-51602E6B0F23}" destId="{CBA58BFB-C9E9-6747-A79C-BCA869807727}" srcOrd="2" destOrd="0" presId="urn:microsoft.com/office/officeart/2005/8/layout/list1"/>
    <dgm:cxn modelId="{6A7223E0-B632-CF4F-B325-1E2450EBE459}" type="presParOf" srcId="{96E2D616-A789-7A4B-B894-51602E6B0F23}" destId="{12A1F924-82D1-0F47-81F5-0EB190D9E3B4}" srcOrd="3" destOrd="0" presId="urn:microsoft.com/office/officeart/2005/8/layout/list1"/>
    <dgm:cxn modelId="{88C862DE-A992-864B-B170-814FA15DAC82}" type="presParOf" srcId="{96E2D616-A789-7A4B-B894-51602E6B0F23}" destId="{607B1ADB-7661-CF43-88D4-76CB977D3BB3}" srcOrd="4" destOrd="0" presId="urn:microsoft.com/office/officeart/2005/8/layout/list1"/>
    <dgm:cxn modelId="{A41E9AE1-272E-A847-A279-0CD7A14DB563}" type="presParOf" srcId="{607B1ADB-7661-CF43-88D4-76CB977D3BB3}" destId="{54E1258C-4176-F143-B3F9-895710CCDB9D}" srcOrd="0" destOrd="0" presId="urn:microsoft.com/office/officeart/2005/8/layout/list1"/>
    <dgm:cxn modelId="{969121DC-806A-D24A-9D40-A17CF3CA5FDD}" type="presParOf" srcId="{607B1ADB-7661-CF43-88D4-76CB977D3BB3}" destId="{71D9517C-0214-E04B-B39D-05AD1AB2978D}" srcOrd="1" destOrd="0" presId="urn:microsoft.com/office/officeart/2005/8/layout/list1"/>
    <dgm:cxn modelId="{40B09FCF-FFC0-2140-A286-962867CD5C40}" type="presParOf" srcId="{96E2D616-A789-7A4B-B894-51602E6B0F23}" destId="{85AB8165-3F80-6D49-963D-00365F9200FE}" srcOrd="5" destOrd="0" presId="urn:microsoft.com/office/officeart/2005/8/layout/list1"/>
    <dgm:cxn modelId="{BCA8AE5D-8958-094F-B38B-37D4C5851AE9}" type="presParOf" srcId="{96E2D616-A789-7A4B-B894-51602E6B0F23}" destId="{34CA9F9F-3BDE-ED4C-9484-F3673DED0A54}"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71DC9-4EB2-B147-BC70-397C3079DDAF}">
      <dsp:nvSpPr>
        <dsp:cNvPr id="0" name=""/>
        <dsp:cNvSpPr/>
      </dsp:nvSpPr>
      <dsp:spPr>
        <a:xfrm>
          <a:off x="165838" y="242813"/>
          <a:ext cx="4090692" cy="4090692"/>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Calibri" charset="0"/>
              <a:ea typeface="Calibri" charset="0"/>
              <a:cs typeface="Calibri" charset="0"/>
            </a:rPr>
            <a:t>Inspection, maintenance, repair of water supply infrastructure, latrines and toilets, waste management infrastructure</a:t>
          </a:r>
        </a:p>
        <a:p>
          <a:pPr marL="0" lvl="0" indent="0" algn="l" defTabSz="800100" rtl="0">
            <a:lnSpc>
              <a:spcPct val="90000"/>
            </a:lnSpc>
            <a:spcBef>
              <a:spcPct val="0"/>
            </a:spcBef>
            <a:spcAft>
              <a:spcPct val="35000"/>
            </a:spcAft>
            <a:buNone/>
          </a:pPr>
          <a:r>
            <a:rPr lang="en-US" sz="1800" kern="1200" dirty="0">
              <a:latin typeface="Calibri" charset="0"/>
              <a:ea typeface="Calibri" charset="0"/>
              <a:cs typeface="Calibri" charset="0"/>
            </a:rPr>
            <a:t>Water quality testing;</a:t>
          </a:r>
        </a:p>
        <a:p>
          <a:pPr marL="0" lvl="0" indent="0" algn="l" defTabSz="800100" rtl="0">
            <a:lnSpc>
              <a:spcPct val="90000"/>
            </a:lnSpc>
            <a:spcBef>
              <a:spcPct val="0"/>
            </a:spcBef>
            <a:spcAft>
              <a:spcPct val="35000"/>
            </a:spcAft>
            <a:buNone/>
          </a:pPr>
          <a:r>
            <a:rPr lang="en-US" sz="1800" kern="1200" dirty="0">
              <a:latin typeface="Calibri" charset="0"/>
              <a:ea typeface="Calibri" charset="0"/>
              <a:cs typeface="Calibri" charset="0"/>
            </a:rPr>
            <a:t>Train staff on basic maintenance </a:t>
          </a:r>
        </a:p>
        <a:p>
          <a:pPr marL="0" lvl="0" indent="0" algn="l" defTabSz="800100" rtl="0">
            <a:lnSpc>
              <a:spcPct val="90000"/>
            </a:lnSpc>
            <a:spcBef>
              <a:spcPct val="0"/>
            </a:spcBef>
            <a:spcAft>
              <a:spcPct val="35000"/>
            </a:spcAft>
            <a:buNone/>
          </a:pPr>
          <a:endParaRPr lang="en-US" sz="1800" kern="1200" dirty="0">
            <a:latin typeface="Calibri" charset="0"/>
            <a:ea typeface="Calibri" charset="0"/>
            <a:cs typeface="Calibri" charset="0"/>
          </a:endParaRPr>
        </a:p>
      </dsp:txBody>
      <dsp:txXfrm>
        <a:off x="737061" y="725194"/>
        <a:ext cx="2358597" cy="3125931"/>
      </dsp:txXfrm>
    </dsp:sp>
    <dsp:sp modelId="{46FF883A-679F-E54C-B4BD-5D5D2598139D}">
      <dsp:nvSpPr>
        <dsp:cNvPr id="0" name=""/>
        <dsp:cNvSpPr/>
      </dsp:nvSpPr>
      <dsp:spPr>
        <a:xfrm>
          <a:off x="3114086" y="219047"/>
          <a:ext cx="4090692" cy="4090692"/>
        </a:xfrm>
        <a:prstGeom prst="ellipse">
          <a:avLst/>
        </a:prstGeom>
        <a:solidFill>
          <a:schemeClr val="accent4">
            <a:alpha val="50000"/>
            <a:hueOff val="-11197749"/>
            <a:satOff val="5260"/>
            <a:lumOff val="19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r" defTabSz="800100" rtl="0">
            <a:lnSpc>
              <a:spcPct val="90000"/>
            </a:lnSpc>
            <a:spcBef>
              <a:spcPct val="0"/>
            </a:spcBef>
            <a:spcAft>
              <a:spcPct val="35000"/>
            </a:spcAft>
            <a:buNone/>
          </a:pPr>
          <a:r>
            <a:rPr lang="en-US" sz="1800" kern="1200" dirty="0">
              <a:latin typeface="Calibri" charset="0"/>
              <a:ea typeface="Calibri" charset="0"/>
              <a:cs typeface="Calibri" charset="0"/>
            </a:rPr>
            <a:t>Train staff on cleaning, IPC, hygiene, waste separation, and patient-centered care;  </a:t>
          </a:r>
        </a:p>
        <a:p>
          <a:pPr marL="0" lvl="0" indent="0" algn="r" defTabSz="800100" rtl="0">
            <a:lnSpc>
              <a:spcPct val="90000"/>
            </a:lnSpc>
            <a:spcBef>
              <a:spcPct val="0"/>
            </a:spcBef>
            <a:spcAft>
              <a:spcPct val="35000"/>
            </a:spcAft>
            <a:buNone/>
          </a:pPr>
          <a:r>
            <a:rPr lang="en-US" sz="1800" kern="1200" dirty="0">
              <a:latin typeface="Calibri" charset="0"/>
              <a:ea typeface="Calibri" charset="0"/>
              <a:cs typeface="Calibri" charset="0"/>
            </a:rPr>
            <a:t>Ensure guidelines and instructions are available at HCF;</a:t>
          </a:r>
        </a:p>
        <a:p>
          <a:pPr marL="0" lvl="0" indent="0" algn="r" defTabSz="800100" rtl="0">
            <a:lnSpc>
              <a:spcPct val="90000"/>
            </a:lnSpc>
            <a:spcBef>
              <a:spcPct val="0"/>
            </a:spcBef>
            <a:spcAft>
              <a:spcPct val="35000"/>
            </a:spcAft>
            <a:buNone/>
          </a:pPr>
          <a:r>
            <a:rPr lang="en-US" sz="1800" kern="1200" dirty="0">
              <a:latin typeface="Calibri" charset="0"/>
              <a:ea typeface="Calibri" charset="0"/>
              <a:cs typeface="Calibri" charset="0"/>
            </a:rPr>
            <a:t>Coach HCF managers and staff on workflow improvement</a:t>
          </a:r>
        </a:p>
        <a:p>
          <a:pPr marL="0" lvl="0" indent="0" algn="l" defTabSz="800100" rtl="0">
            <a:lnSpc>
              <a:spcPct val="90000"/>
            </a:lnSpc>
            <a:spcBef>
              <a:spcPct val="0"/>
            </a:spcBef>
            <a:spcAft>
              <a:spcPct val="35000"/>
            </a:spcAft>
            <a:buNone/>
          </a:pPr>
          <a:endParaRPr lang="en-US" sz="1800" kern="1200" dirty="0">
            <a:latin typeface="Calibri" charset="0"/>
            <a:ea typeface="Calibri" charset="0"/>
            <a:cs typeface="Calibri" charset="0"/>
          </a:endParaRPr>
        </a:p>
      </dsp:txBody>
      <dsp:txXfrm>
        <a:off x="4274958" y="701427"/>
        <a:ext cx="2358597" cy="31259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A58BFB-C9E9-6747-A79C-BCA869807727}">
      <dsp:nvSpPr>
        <dsp:cNvPr id="0" name=""/>
        <dsp:cNvSpPr/>
      </dsp:nvSpPr>
      <dsp:spPr>
        <a:xfrm>
          <a:off x="0" y="300399"/>
          <a:ext cx="6096000" cy="21672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73117" tIns="333248" rIns="473117" bIns="113792" numCol="1" spcCol="1270" anchor="t" anchorCtr="0">
          <a:noAutofit/>
        </a:bodyPr>
        <a:lstStyle/>
        <a:p>
          <a:pPr marL="171450" lvl="1" indent="-171450" algn="l" defTabSz="711200" rtl="0">
            <a:lnSpc>
              <a:spcPct val="90000"/>
            </a:lnSpc>
            <a:spcBef>
              <a:spcPct val="0"/>
            </a:spcBef>
            <a:spcAft>
              <a:spcPct val="15000"/>
            </a:spcAft>
            <a:buChar char="•"/>
          </a:pPr>
          <a:r>
            <a:rPr lang="en-US" sz="1600" i="1" kern="1200" dirty="0"/>
            <a:t>Are WASH repairs being made efficiently and effectively?</a:t>
          </a:r>
        </a:p>
        <a:p>
          <a:pPr marL="171450" lvl="1" indent="-171450" algn="l" defTabSz="711200">
            <a:lnSpc>
              <a:spcPct val="90000"/>
            </a:lnSpc>
            <a:spcBef>
              <a:spcPct val="0"/>
            </a:spcBef>
            <a:spcAft>
              <a:spcPct val="15000"/>
            </a:spcAft>
            <a:buChar char="•"/>
          </a:pPr>
          <a:r>
            <a:rPr lang="en-US" sz="1600" i="1" kern="1200" dirty="0"/>
            <a:t>Are Circuit Riders making regular visits and providing adequate support to HCF staff?</a:t>
          </a:r>
        </a:p>
        <a:p>
          <a:pPr marL="171450" lvl="1" indent="-171450" algn="l" defTabSz="711200">
            <a:lnSpc>
              <a:spcPct val="90000"/>
            </a:lnSpc>
            <a:spcBef>
              <a:spcPct val="0"/>
            </a:spcBef>
            <a:spcAft>
              <a:spcPct val="15000"/>
            </a:spcAft>
            <a:buChar char="•"/>
          </a:pPr>
          <a:r>
            <a:rPr lang="en-US" sz="1600" i="1" kern="1200" dirty="0"/>
            <a:t>Do HCF staff have access to the resources they need to improve behavior, such as job descriptions, guidelines, and instructions?</a:t>
          </a:r>
        </a:p>
        <a:p>
          <a:pPr marL="171450" lvl="1" indent="-171450" algn="l" defTabSz="711200">
            <a:lnSpc>
              <a:spcPct val="90000"/>
            </a:lnSpc>
            <a:spcBef>
              <a:spcPct val="0"/>
            </a:spcBef>
            <a:spcAft>
              <a:spcPct val="15000"/>
            </a:spcAft>
            <a:buChar char="•"/>
          </a:pPr>
          <a:r>
            <a:rPr lang="en-US" sz="1600" i="1" kern="1200" dirty="0"/>
            <a:t>Has gender awareness and mainstreaming improved?</a:t>
          </a:r>
        </a:p>
      </dsp:txBody>
      <dsp:txXfrm>
        <a:off x="0" y="300399"/>
        <a:ext cx="6096000" cy="2167200"/>
      </dsp:txXfrm>
    </dsp:sp>
    <dsp:sp modelId="{1A6AF083-4A21-0D4F-9053-78EE0619B261}">
      <dsp:nvSpPr>
        <dsp:cNvPr id="0" name=""/>
        <dsp:cNvSpPr/>
      </dsp:nvSpPr>
      <dsp:spPr>
        <a:xfrm>
          <a:off x="304800" y="64239"/>
          <a:ext cx="4267200" cy="4723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711200" rtl="0">
            <a:lnSpc>
              <a:spcPct val="90000"/>
            </a:lnSpc>
            <a:spcBef>
              <a:spcPct val="0"/>
            </a:spcBef>
            <a:spcAft>
              <a:spcPct val="35000"/>
            </a:spcAft>
            <a:buNone/>
          </a:pPr>
          <a:r>
            <a:rPr lang="en-US" sz="1600" kern="1200" dirty="0"/>
            <a:t>Monitoring</a:t>
          </a:r>
        </a:p>
      </dsp:txBody>
      <dsp:txXfrm>
        <a:off x="327857" y="87296"/>
        <a:ext cx="4221086" cy="426206"/>
      </dsp:txXfrm>
    </dsp:sp>
    <dsp:sp modelId="{34CA9F9F-3BDE-ED4C-9484-F3673DED0A54}">
      <dsp:nvSpPr>
        <dsp:cNvPr id="0" name=""/>
        <dsp:cNvSpPr/>
      </dsp:nvSpPr>
      <dsp:spPr>
        <a:xfrm>
          <a:off x="0" y="2790160"/>
          <a:ext cx="6096000" cy="1209600"/>
        </a:xfrm>
        <a:prstGeom prst="rect">
          <a:avLst/>
        </a:prstGeom>
        <a:solidFill>
          <a:schemeClr val="lt1">
            <a:alpha val="90000"/>
            <a:hueOff val="0"/>
            <a:satOff val="0"/>
            <a:lumOff val="0"/>
            <a:alphaOff val="0"/>
          </a:schemeClr>
        </a:solidFill>
        <a:ln w="6350" cap="flat" cmpd="sng" algn="ctr">
          <a:solidFill>
            <a:schemeClr val="accent2">
              <a:hueOff val="6366461"/>
              <a:satOff val="10800"/>
              <a:lumOff val="-39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73117" tIns="333248" rIns="473117" bIns="113792" numCol="1" spcCol="1270" anchor="t" anchorCtr="0">
          <a:noAutofit/>
        </a:bodyPr>
        <a:lstStyle/>
        <a:p>
          <a:pPr marL="171450" lvl="1" indent="-171450" algn="l" defTabSz="711200">
            <a:lnSpc>
              <a:spcPct val="90000"/>
            </a:lnSpc>
            <a:spcBef>
              <a:spcPct val="0"/>
            </a:spcBef>
            <a:spcAft>
              <a:spcPct val="15000"/>
            </a:spcAft>
            <a:buChar char="•"/>
          </a:pPr>
          <a:r>
            <a:rPr lang="en-US" sz="1600" i="1" kern="1200" dirty="0"/>
            <a:t>Are HCF staff improving their WASH and IPC behaviors?</a:t>
          </a:r>
        </a:p>
        <a:p>
          <a:pPr marL="171450" lvl="1" indent="-171450" algn="l" defTabSz="711200">
            <a:lnSpc>
              <a:spcPct val="90000"/>
            </a:lnSpc>
            <a:spcBef>
              <a:spcPct val="0"/>
            </a:spcBef>
            <a:spcAft>
              <a:spcPct val="15000"/>
            </a:spcAft>
            <a:buChar char="•"/>
          </a:pPr>
          <a:r>
            <a:rPr lang="en-US" sz="1600" i="1" kern="1200" dirty="0"/>
            <a:t>Are WASH activities gender responsive?</a:t>
          </a:r>
        </a:p>
        <a:p>
          <a:pPr marL="171450" lvl="1" indent="-171450" algn="l" defTabSz="711200">
            <a:lnSpc>
              <a:spcPct val="90000"/>
            </a:lnSpc>
            <a:spcBef>
              <a:spcPct val="0"/>
            </a:spcBef>
            <a:spcAft>
              <a:spcPct val="15000"/>
            </a:spcAft>
            <a:buChar char="•"/>
          </a:pPr>
          <a:r>
            <a:rPr lang="en-US" sz="1600" i="1" kern="1200" dirty="0"/>
            <a:t>Is WASH infrastructure improving?</a:t>
          </a:r>
        </a:p>
      </dsp:txBody>
      <dsp:txXfrm>
        <a:off x="0" y="2790160"/>
        <a:ext cx="6096000" cy="1209600"/>
      </dsp:txXfrm>
    </dsp:sp>
    <dsp:sp modelId="{71D9517C-0214-E04B-B39D-05AD1AB2978D}">
      <dsp:nvSpPr>
        <dsp:cNvPr id="0" name=""/>
        <dsp:cNvSpPr/>
      </dsp:nvSpPr>
      <dsp:spPr>
        <a:xfrm>
          <a:off x="304800" y="2554000"/>
          <a:ext cx="4267200" cy="472320"/>
        </a:xfrm>
        <a:prstGeom prst="roundRect">
          <a:avLst/>
        </a:prstGeom>
        <a:gradFill rotWithShape="0">
          <a:gsLst>
            <a:gs pos="0">
              <a:schemeClr val="accent2">
                <a:hueOff val="6366461"/>
                <a:satOff val="10800"/>
                <a:lumOff val="-392"/>
                <a:alphaOff val="0"/>
                <a:satMod val="103000"/>
                <a:lumMod val="102000"/>
                <a:tint val="94000"/>
              </a:schemeClr>
            </a:gs>
            <a:gs pos="50000">
              <a:schemeClr val="accent2">
                <a:hueOff val="6366461"/>
                <a:satOff val="10800"/>
                <a:lumOff val="-392"/>
                <a:alphaOff val="0"/>
                <a:satMod val="110000"/>
                <a:lumMod val="100000"/>
                <a:shade val="100000"/>
              </a:schemeClr>
            </a:gs>
            <a:gs pos="100000">
              <a:schemeClr val="accent2">
                <a:hueOff val="6366461"/>
                <a:satOff val="10800"/>
                <a:lumOff val="-39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711200" rtl="0">
            <a:lnSpc>
              <a:spcPct val="90000"/>
            </a:lnSpc>
            <a:spcBef>
              <a:spcPct val="0"/>
            </a:spcBef>
            <a:spcAft>
              <a:spcPct val="35000"/>
            </a:spcAft>
            <a:buNone/>
          </a:pPr>
          <a:r>
            <a:rPr lang="en-US" sz="1600" kern="1200" dirty="0"/>
            <a:t>Evaluation</a:t>
          </a:r>
        </a:p>
      </dsp:txBody>
      <dsp:txXfrm>
        <a:off x="327857" y="2577057"/>
        <a:ext cx="4221086"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A58BFB-C9E9-6747-A79C-BCA869807727}">
      <dsp:nvSpPr>
        <dsp:cNvPr id="0" name=""/>
        <dsp:cNvSpPr/>
      </dsp:nvSpPr>
      <dsp:spPr>
        <a:xfrm>
          <a:off x="0" y="470387"/>
          <a:ext cx="6096000" cy="1521449"/>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73117" tIns="437388" rIns="473117" bIns="149352" numCol="1" spcCol="1270" anchor="t" anchorCtr="0">
          <a:noAutofit/>
        </a:bodyPr>
        <a:lstStyle/>
        <a:p>
          <a:pPr marL="228600" lvl="1" indent="-228600" algn="l" defTabSz="933450" rtl="0">
            <a:lnSpc>
              <a:spcPct val="90000"/>
            </a:lnSpc>
            <a:spcBef>
              <a:spcPct val="0"/>
            </a:spcBef>
            <a:spcAft>
              <a:spcPct val="15000"/>
            </a:spcAft>
            <a:buChar char="•"/>
          </a:pPr>
          <a:r>
            <a:rPr lang="en-US" sz="2100" i="1" kern="1200" dirty="0"/>
            <a:t>What problems did we run into throughout the program, and how can we address them?</a:t>
          </a:r>
        </a:p>
        <a:p>
          <a:pPr marL="228600" lvl="1" indent="-228600" algn="l" defTabSz="933450" rtl="0">
            <a:lnSpc>
              <a:spcPct val="90000"/>
            </a:lnSpc>
            <a:spcBef>
              <a:spcPct val="0"/>
            </a:spcBef>
            <a:spcAft>
              <a:spcPct val="15000"/>
            </a:spcAft>
            <a:buChar char="•"/>
          </a:pPr>
          <a:r>
            <a:rPr lang="en-US" sz="2100" i="1" kern="1200" dirty="0"/>
            <a:t>How can we improve this program?</a:t>
          </a:r>
        </a:p>
      </dsp:txBody>
      <dsp:txXfrm>
        <a:off x="0" y="470387"/>
        <a:ext cx="6096000" cy="1521449"/>
      </dsp:txXfrm>
    </dsp:sp>
    <dsp:sp modelId="{1A6AF083-4A21-0D4F-9053-78EE0619B261}">
      <dsp:nvSpPr>
        <dsp:cNvPr id="0" name=""/>
        <dsp:cNvSpPr/>
      </dsp:nvSpPr>
      <dsp:spPr>
        <a:xfrm>
          <a:off x="304800" y="160427"/>
          <a:ext cx="4267200" cy="61992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933450" rtl="0">
            <a:lnSpc>
              <a:spcPct val="90000"/>
            </a:lnSpc>
            <a:spcBef>
              <a:spcPct val="0"/>
            </a:spcBef>
            <a:spcAft>
              <a:spcPct val="35000"/>
            </a:spcAft>
            <a:buNone/>
          </a:pPr>
          <a:r>
            <a:rPr lang="en-US" sz="2100" kern="1200" dirty="0"/>
            <a:t>Resolution</a:t>
          </a:r>
        </a:p>
      </dsp:txBody>
      <dsp:txXfrm>
        <a:off x="335062" y="190689"/>
        <a:ext cx="4206676" cy="559396"/>
      </dsp:txXfrm>
    </dsp:sp>
    <dsp:sp modelId="{34CA9F9F-3BDE-ED4C-9484-F3673DED0A54}">
      <dsp:nvSpPr>
        <dsp:cNvPr id="0" name=""/>
        <dsp:cNvSpPr/>
      </dsp:nvSpPr>
      <dsp:spPr>
        <a:xfrm>
          <a:off x="0" y="2415197"/>
          <a:ext cx="6096000" cy="1488374"/>
        </a:xfrm>
        <a:prstGeom prst="rect">
          <a:avLst/>
        </a:prstGeom>
        <a:solidFill>
          <a:schemeClr val="lt1">
            <a:alpha val="90000"/>
            <a:hueOff val="0"/>
            <a:satOff val="0"/>
            <a:lumOff val="0"/>
            <a:alphaOff val="0"/>
          </a:schemeClr>
        </a:solidFill>
        <a:ln w="6350" cap="flat" cmpd="sng" algn="ctr">
          <a:solidFill>
            <a:schemeClr val="accent5">
              <a:hueOff val="1106248"/>
              <a:satOff val="12561"/>
              <a:lumOff val="1137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73117" tIns="437388" rIns="473117"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Sharing what we found through monitoring, evaluation, and resolution with stakeholders and greater WASH in HCF community </a:t>
          </a:r>
        </a:p>
      </dsp:txBody>
      <dsp:txXfrm>
        <a:off x="0" y="2415197"/>
        <a:ext cx="6096000" cy="1488374"/>
      </dsp:txXfrm>
    </dsp:sp>
    <dsp:sp modelId="{71D9517C-0214-E04B-B39D-05AD1AB2978D}">
      <dsp:nvSpPr>
        <dsp:cNvPr id="0" name=""/>
        <dsp:cNvSpPr/>
      </dsp:nvSpPr>
      <dsp:spPr>
        <a:xfrm>
          <a:off x="304800" y="2105237"/>
          <a:ext cx="4267200" cy="619920"/>
        </a:xfrm>
        <a:prstGeom prst="roundRect">
          <a:avLst/>
        </a:prstGeom>
        <a:gradFill rotWithShape="0">
          <a:gsLst>
            <a:gs pos="0">
              <a:schemeClr val="accent5">
                <a:hueOff val="1106248"/>
                <a:satOff val="12561"/>
                <a:lumOff val="11372"/>
                <a:alphaOff val="0"/>
                <a:satMod val="103000"/>
                <a:lumMod val="102000"/>
                <a:tint val="94000"/>
              </a:schemeClr>
            </a:gs>
            <a:gs pos="50000">
              <a:schemeClr val="accent5">
                <a:hueOff val="1106248"/>
                <a:satOff val="12561"/>
                <a:lumOff val="11372"/>
                <a:alphaOff val="0"/>
                <a:satMod val="110000"/>
                <a:lumMod val="100000"/>
                <a:shade val="100000"/>
              </a:schemeClr>
            </a:gs>
            <a:gs pos="100000">
              <a:schemeClr val="accent5">
                <a:hueOff val="1106248"/>
                <a:satOff val="12561"/>
                <a:lumOff val="1137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933450" rtl="0">
            <a:lnSpc>
              <a:spcPct val="90000"/>
            </a:lnSpc>
            <a:spcBef>
              <a:spcPct val="0"/>
            </a:spcBef>
            <a:spcAft>
              <a:spcPct val="35000"/>
            </a:spcAft>
            <a:buNone/>
          </a:pPr>
          <a:r>
            <a:rPr lang="en-US" sz="2100" kern="1200" dirty="0"/>
            <a:t>Learning</a:t>
          </a:r>
        </a:p>
      </dsp:txBody>
      <dsp:txXfrm>
        <a:off x="335062" y="2135499"/>
        <a:ext cx="4206676"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501054-C0FB-453B-BDC9-E18C39906B6D}" type="datetimeFigureOut">
              <a:rPr lang="en-US" smtClean="0"/>
              <a:t>7/11/2023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719060-22CF-404E-BCF8-719D418A9E1F}" type="slidenum">
              <a:rPr lang="en-US" smtClean="0"/>
              <a:t>‹#›</a:t>
            </a:fld>
            <a:endParaRPr lang="en-US"/>
          </a:p>
        </p:txBody>
      </p:sp>
    </p:spTree>
    <p:extLst>
      <p:ext uri="{BB962C8B-B14F-4D97-AF65-F5344CB8AC3E}">
        <p14:creationId xmlns:p14="http://schemas.microsoft.com/office/powerpoint/2010/main" val="80891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E131C9-8CDE-4419-94C0-8771A10E3B12}" type="slidenum">
              <a:rPr lang="en-US" smtClean="0"/>
              <a:pPr/>
              <a:t>1</a:t>
            </a:fld>
            <a:endParaRPr lang="en-US" dirty="0"/>
          </a:p>
        </p:txBody>
      </p:sp>
    </p:spTree>
    <p:extLst>
      <p:ext uri="{BB962C8B-B14F-4D97-AF65-F5344CB8AC3E}">
        <p14:creationId xmlns:p14="http://schemas.microsoft.com/office/powerpoint/2010/main" val="1315003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big</a:t>
            </a:r>
            <a:r>
              <a:rPr lang="en-US" baseline="0" dirty="0"/>
              <a:t> focus past few years, many orgs</a:t>
            </a:r>
          </a:p>
          <a:p>
            <a:r>
              <a:rPr lang="en-US" baseline="0" dirty="0"/>
              <a:t>DRI framework </a:t>
            </a:r>
            <a:r>
              <a:rPr lang="mr-IN" baseline="0" dirty="0"/>
              <a:t>–</a:t>
            </a:r>
            <a:r>
              <a:rPr lang="en-US" baseline="0" dirty="0"/>
              <a:t> sustainability </a:t>
            </a:r>
            <a:r>
              <a:rPr lang="en-US" baseline="0" dirty="0" err="1"/>
              <a:t>bc</a:t>
            </a:r>
            <a:r>
              <a:rPr lang="en-US" baseline="0" dirty="0"/>
              <a:t> of all the challenges. sustainability to make sure HCFs have WASH, which reduces disease</a:t>
            </a:r>
          </a:p>
          <a:p>
            <a:endParaRPr lang="en-US" baseline="0" dirty="0"/>
          </a:p>
          <a:p>
            <a:r>
              <a:rPr lang="en-US" baseline="0" dirty="0"/>
              <a:t>framework </a:t>
            </a:r>
            <a:r>
              <a:rPr lang="mr-IN" baseline="0" dirty="0"/>
              <a:t>–</a:t>
            </a:r>
            <a:r>
              <a:rPr lang="en-US" baseline="0" dirty="0"/>
              <a:t> later</a:t>
            </a:r>
          </a:p>
          <a:p>
            <a:r>
              <a:rPr lang="en-US" baseline="0" dirty="0" err="1"/>
              <a:t>Rumphi</a:t>
            </a:r>
            <a:r>
              <a:rPr lang="en-US" baseline="0" dirty="0"/>
              <a:t> </a:t>
            </a:r>
            <a:r>
              <a:rPr lang="mr-IN" baseline="0" dirty="0"/>
              <a:t>–</a:t>
            </a:r>
            <a:r>
              <a:rPr lang="en-US" baseline="0" dirty="0"/>
              <a:t> pilot location and assessment </a:t>
            </a:r>
          </a:p>
          <a:p>
            <a:r>
              <a:rPr lang="en-US" baseline="0" dirty="0"/>
              <a:t>already had conducted lit review, but wanted to see conditions on the ground where we’d be piloting</a:t>
            </a:r>
          </a:p>
          <a:p>
            <a:r>
              <a:rPr lang="en-US" baseline="0" dirty="0" err="1"/>
              <a:t>assesed</a:t>
            </a:r>
            <a:r>
              <a:rPr lang="en-US" baseline="0" dirty="0"/>
              <a:t> WASH service levels </a:t>
            </a:r>
          </a:p>
          <a:p>
            <a:r>
              <a:rPr lang="en-US" baseline="0" dirty="0"/>
              <a:t>assessed </a:t>
            </a:r>
            <a:r>
              <a:rPr lang="en-US" baseline="0" dirty="0" err="1"/>
              <a:t>sustainabilty</a:t>
            </a:r>
            <a:r>
              <a:rPr lang="en-US" baseline="0" dirty="0"/>
              <a:t> factors: what needs to be in place, aside from physical infrastructure and equipment, for good quality WASH services to be continually delivered</a:t>
            </a:r>
          </a:p>
          <a:p>
            <a:endParaRPr lang="en-US" baseline="0" dirty="0"/>
          </a:p>
          <a:p>
            <a:r>
              <a:rPr lang="en-US" baseline="0" dirty="0"/>
              <a:t>interviewed staff </a:t>
            </a:r>
          </a:p>
          <a:p>
            <a:endParaRPr lang="en-US" baseline="0" dirty="0"/>
          </a:p>
          <a:p>
            <a:r>
              <a:rPr lang="en-US" baseline="0" dirty="0"/>
              <a:t>not going into WASH service in detail </a:t>
            </a:r>
            <a:r>
              <a:rPr lang="mr-IN" baseline="0" dirty="0"/>
              <a:t>–</a:t>
            </a:r>
            <a:r>
              <a:rPr lang="en-US" baseline="0" dirty="0"/>
              <a:t> its reflected in global baseline report in terms of gaps</a:t>
            </a:r>
          </a:p>
          <a:p>
            <a:endParaRPr lang="en-US" baseline="0" dirty="0"/>
          </a:p>
          <a:p>
            <a:r>
              <a:rPr lang="en-US" baseline="0" dirty="0"/>
              <a:t>---</a:t>
            </a:r>
          </a:p>
          <a:p>
            <a:endParaRPr lang="en-US" baseline="0" dirty="0"/>
          </a:p>
          <a:p>
            <a:r>
              <a:rPr lang="en-US" sz="1200" kern="1200" dirty="0">
                <a:solidFill>
                  <a:schemeClr val="tx1"/>
                </a:solidFill>
                <a:effectLst/>
                <a:latin typeface="+mn-lt"/>
                <a:ea typeface="+mn-ea"/>
                <a:cs typeface="+mn-cs"/>
              </a:rPr>
              <a:t>Within this, DRI is working on a project to develop a framework for sustainability of WASH in HCFs. there are still a lot of challenges, but sustainability is key to making sure HCFs have the WASH services they need, which in turn reduces disease transmission.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I’ll speak about our proposed framework shortly, but we began our project by identifying and partnering with a pilot area in Malawi, in the northern district of </a:t>
            </a:r>
            <a:r>
              <a:rPr lang="en-US" sz="1200" kern="1200" dirty="0" err="1">
                <a:solidFill>
                  <a:schemeClr val="tx1"/>
                </a:solidFill>
                <a:effectLst/>
                <a:latin typeface="+mn-lt"/>
                <a:ea typeface="+mn-ea"/>
                <a:cs typeface="+mn-cs"/>
              </a:rPr>
              <a:t>Rumphi</a:t>
            </a:r>
            <a:r>
              <a:rPr lang="en-US" sz="1200" kern="1200" dirty="0">
                <a:solidFill>
                  <a:schemeClr val="tx1"/>
                </a:solidFill>
                <a:effectLst/>
                <a:latin typeface="+mn-lt"/>
                <a:ea typeface="+mn-ea"/>
                <a:cs typeface="+mn-cs"/>
              </a:rPr>
              <a:t>. We conducted an assessment in all 18 of the district’s HCFs, of all sizes from a small health post like this up to a district hospital.  While we had already conducted a literature review on WASH in HCFs, we wanted to see what this looked like on the ground in the location where we’d be piloting our proposed framework. So we assessed WASH service levels at the HCFs, including their water supply and quality, number and condition of sanitation facilities, and so on: indicators that WHO captures in considering WASH service levels. But we were most curious about sustainability factors, which we had identified through the literature review as well: what are things that need to be in place aside from the physical infrastructure itself, for good quality WASH services to be continually delivered?</a:t>
            </a:r>
          </a:p>
          <a:p>
            <a:endParaRPr lang="en-US" baseline="0" dirty="0"/>
          </a:p>
          <a:p>
            <a:r>
              <a:rPr lang="en-US" sz="1200" kern="1200" dirty="0">
                <a:solidFill>
                  <a:schemeClr val="tx1"/>
                </a:solidFill>
                <a:effectLst/>
                <a:latin typeface="+mn-lt"/>
                <a:ea typeface="+mn-ea"/>
                <a:cs typeface="+mn-cs"/>
              </a:rPr>
              <a:t>To capture this, we interviewed staff, both at the district and facility levels, as well as patients. We wanted to understand their perceptions on WASH services, as well as their perceived challenges and opportunities.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 won’t get into the WASH findings in detail, because we found that they reflected what the JMP report found, with gaps in water service, poor water quality, insufficient facilities, and so on. </a:t>
            </a:r>
          </a:p>
          <a:p>
            <a:endParaRPr lang="en-US" dirty="0"/>
          </a:p>
        </p:txBody>
      </p:sp>
      <p:sp>
        <p:nvSpPr>
          <p:cNvPr id="4" name="Slide Number Placeholder 3"/>
          <p:cNvSpPr>
            <a:spLocks noGrp="1"/>
          </p:cNvSpPr>
          <p:nvPr>
            <p:ph type="sldNum" sz="quarter" idx="10"/>
          </p:nvPr>
        </p:nvSpPr>
        <p:spPr/>
        <p:txBody>
          <a:bodyPr/>
          <a:lstStyle/>
          <a:p>
            <a:fld id="{DCDA4A3C-739B-4C43-A462-DDB161FF040B}" type="slidenum">
              <a:rPr lang="en-US" smtClean="0"/>
              <a:t>2</a:t>
            </a:fld>
            <a:endParaRPr lang="en-US"/>
          </a:p>
        </p:txBody>
      </p:sp>
    </p:spTree>
    <p:extLst>
      <p:ext uri="{BB962C8B-B14F-4D97-AF65-F5344CB8AC3E}">
        <p14:creationId xmlns:p14="http://schemas.microsoft.com/office/powerpoint/2010/main" val="1600987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Waste Management: Important to note that incinerators are one approach, but not the only one. </a:t>
            </a:r>
          </a:p>
        </p:txBody>
      </p:sp>
      <p:sp>
        <p:nvSpPr>
          <p:cNvPr id="4" name="Slide Number Placeholder 3"/>
          <p:cNvSpPr>
            <a:spLocks noGrp="1"/>
          </p:cNvSpPr>
          <p:nvPr>
            <p:ph type="sldNum" sz="quarter" idx="5"/>
          </p:nvPr>
        </p:nvSpPr>
        <p:spPr/>
        <p:txBody>
          <a:bodyPr/>
          <a:lstStyle/>
          <a:p>
            <a:fld id="{DCDA4A3C-739B-4C43-A462-DDB161FF040B}" type="slidenum">
              <a:rPr lang="en-US" smtClean="0"/>
              <a:t>3</a:t>
            </a:fld>
            <a:endParaRPr lang="en-US"/>
          </a:p>
        </p:txBody>
      </p:sp>
    </p:spTree>
    <p:extLst>
      <p:ext uri="{BB962C8B-B14F-4D97-AF65-F5344CB8AC3E}">
        <p14:creationId xmlns:p14="http://schemas.microsoft.com/office/powerpoint/2010/main" val="3671531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 two-pronged</a:t>
            </a:r>
            <a:r>
              <a:rPr lang="en-US" baseline="0" dirty="0"/>
              <a:t> Circuit Rider approach for WASH in HCFs </a:t>
            </a:r>
            <a:endParaRPr lang="en-US" dirty="0"/>
          </a:p>
        </p:txBody>
      </p:sp>
      <p:sp>
        <p:nvSpPr>
          <p:cNvPr id="4" name="Slide Number Placeholder 3"/>
          <p:cNvSpPr>
            <a:spLocks noGrp="1"/>
          </p:cNvSpPr>
          <p:nvPr>
            <p:ph type="sldNum" sz="quarter" idx="10"/>
          </p:nvPr>
        </p:nvSpPr>
        <p:spPr/>
        <p:txBody>
          <a:bodyPr/>
          <a:lstStyle/>
          <a:p>
            <a:fld id="{DCDA4A3C-739B-4C43-A462-DDB161FF040B}" type="slidenum">
              <a:rPr lang="en-US" smtClean="0"/>
              <a:t>5</a:t>
            </a:fld>
            <a:endParaRPr lang="en-US"/>
          </a:p>
        </p:txBody>
      </p:sp>
    </p:spTree>
    <p:extLst>
      <p:ext uri="{BB962C8B-B14F-4D97-AF65-F5344CB8AC3E}">
        <p14:creationId xmlns:p14="http://schemas.microsoft.com/office/powerpoint/2010/main" val="1539714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DA4A3C-739B-4C43-A462-DDB161FF040B}" type="slidenum">
              <a:rPr lang="en-US" smtClean="0"/>
              <a:t>8</a:t>
            </a:fld>
            <a:endParaRPr lang="en-US"/>
          </a:p>
        </p:txBody>
      </p:sp>
    </p:spTree>
    <p:extLst>
      <p:ext uri="{BB962C8B-B14F-4D97-AF65-F5344CB8AC3E}">
        <p14:creationId xmlns:p14="http://schemas.microsoft.com/office/powerpoint/2010/main" val="1602335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DA4A3C-739B-4C43-A462-DDB161FF040B}" type="slidenum">
              <a:rPr lang="en-US" smtClean="0"/>
              <a:t>9</a:t>
            </a:fld>
            <a:endParaRPr lang="en-US"/>
          </a:p>
        </p:txBody>
      </p:sp>
    </p:spTree>
    <p:extLst>
      <p:ext uri="{BB962C8B-B14F-4D97-AF65-F5344CB8AC3E}">
        <p14:creationId xmlns:p14="http://schemas.microsoft.com/office/powerpoint/2010/main" val="1107203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B4D4C3-30E7-4BDF-99D9-74B550912ADB}"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DE511-7892-43C1-850D-60C95FC11C46}" type="slidenum">
              <a:rPr lang="en-US" smtClean="0"/>
              <a:t>‹#›</a:t>
            </a:fld>
            <a:endParaRPr lang="en-US"/>
          </a:p>
        </p:txBody>
      </p:sp>
    </p:spTree>
    <p:extLst>
      <p:ext uri="{BB962C8B-B14F-4D97-AF65-F5344CB8AC3E}">
        <p14:creationId xmlns:p14="http://schemas.microsoft.com/office/powerpoint/2010/main" val="416924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D5474-E463-5744-8A4C-653771109F9E}"/>
              </a:ext>
            </a:extLst>
          </p:cNvPr>
          <p:cNvSpPr>
            <a:spLocks noGrp="1"/>
          </p:cNvSpPr>
          <p:nvPr>
            <p:ph type="title"/>
          </p:nvPr>
        </p:nvSpPr>
        <p:spPr>
          <a:xfrm>
            <a:off x="658091" y="971722"/>
            <a:ext cx="10515600" cy="742604"/>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21DE12D-0472-6546-90D2-7FCD58C8D08A}"/>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C4D0841-2363-204D-B715-B90C2B7D33A6}"/>
              </a:ext>
            </a:extLst>
          </p:cNvPr>
          <p:cNvSpPr>
            <a:spLocks noGrp="1"/>
          </p:cNvSpPr>
          <p:nvPr>
            <p:ph type="sldNum" sz="quarter" idx="12"/>
          </p:nvPr>
        </p:nvSpPr>
        <p:spPr>
          <a:xfrm>
            <a:off x="9275608" y="6490749"/>
            <a:ext cx="2743200" cy="365123"/>
          </a:xfrm>
          <a:prstGeom prst="rect">
            <a:avLst/>
          </a:prstGeom>
        </p:spPr>
        <p:txBody>
          <a:bodyPr/>
          <a:lstStyle>
            <a:lvl1pPr algn="r">
              <a:defRPr sz="825">
                <a:solidFill>
                  <a:schemeClr val="bg1"/>
                </a:solidFill>
              </a:defRPr>
            </a:lvl1pPr>
          </a:lstStyle>
          <a:p>
            <a:fld id="{039B9C34-732A-DC42-ACA9-7BB9F19681B7}" type="slidenum">
              <a:rPr lang="en-US" smtClean="0"/>
              <a:pPr/>
              <a:t>‹#›</a:t>
            </a:fld>
            <a:endParaRPr lang="en-US" dirty="0"/>
          </a:p>
        </p:txBody>
      </p:sp>
      <p:pic>
        <p:nvPicPr>
          <p:cNvPr id="5" name="Picture 4">
            <a:extLst>
              <a:ext uri="{FF2B5EF4-FFF2-40B4-BE49-F238E27FC236}">
                <a16:creationId xmlns:a16="http://schemas.microsoft.com/office/drawing/2014/main" id="{3D193295-139C-5E48-931B-96DD205955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48797" y="237234"/>
            <a:ext cx="2014331" cy="5791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B4D4C3-30E7-4BDF-99D9-74B550912ADB}" type="datetimeFigureOut">
              <a:rPr lang="en-US" smtClean="0"/>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9DE511-7892-43C1-850D-60C95FC11C46}" type="slidenum">
              <a:rPr lang="en-US" smtClean="0"/>
              <a:t>‹#›</a:t>
            </a:fld>
            <a:endParaRPr lang="en-US"/>
          </a:p>
        </p:txBody>
      </p:sp>
    </p:spTree>
    <p:extLst>
      <p:ext uri="{BB962C8B-B14F-4D97-AF65-F5344CB8AC3E}">
        <p14:creationId xmlns:p14="http://schemas.microsoft.com/office/powerpoint/2010/main" val="399825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B4D4C3-30E7-4BDF-99D9-74B550912ADB}" type="datetimeFigureOut">
              <a:rPr lang="en-US" smtClean="0">
                <a:solidFill>
                  <a:prstClr val="black">
                    <a:tint val="75000"/>
                  </a:prstClr>
                </a:solidFill>
              </a:rPr>
              <a:pPr/>
              <a:t>7/11/2023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9DE511-7892-43C1-850D-60C95FC11C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4892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B4D4C3-30E7-4BDF-99D9-74B550912ADB}"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DE511-7892-43C1-850D-60C95FC11C46}" type="slidenum">
              <a:rPr lang="en-US" smtClean="0"/>
              <a:t>‹#›</a:t>
            </a:fld>
            <a:endParaRPr lang="en-US"/>
          </a:p>
        </p:txBody>
      </p:sp>
      <p:pic>
        <p:nvPicPr>
          <p:cNvPr id="7" name="Picture 6">
            <a:extLst>
              <a:ext uri="{FF2B5EF4-FFF2-40B4-BE49-F238E27FC236}">
                <a16:creationId xmlns:a16="http://schemas.microsoft.com/office/drawing/2014/main" id="{9FA685EF-F4E2-464E-BBBF-B01E3C00FB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48797" y="237234"/>
            <a:ext cx="2014331" cy="579120"/>
          </a:xfrm>
          <a:prstGeom prst="rect">
            <a:avLst/>
          </a:prstGeom>
        </p:spPr>
      </p:pic>
    </p:spTree>
    <p:extLst>
      <p:ext uri="{BB962C8B-B14F-4D97-AF65-F5344CB8AC3E}">
        <p14:creationId xmlns:p14="http://schemas.microsoft.com/office/powerpoint/2010/main" val="784081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B4D4C3-30E7-4BDF-99D9-74B550912ADB}" type="datetimeFigureOut">
              <a:rPr lang="en-US" smtClean="0"/>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9DE511-7892-43C1-850D-60C95FC11C46}" type="slidenum">
              <a:rPr lang="en-US" smtClean="0"/>
              <a:t>‹#›</a:t>
            </a:fld>
            <a:endParaRPr lang="en-US"/>
          </a:p>
        </p:txBody>
      </p:sp>
      <p:pic>
        <p:nvPicPr>
          <p:cNvPr id="8" name="Picture 7">
            <a:extLst>
              <a:ext uri="{FF2B5EF4-FFF2-40B4-BE49-F238E27FC236}">
                <a16:creationId xmlns:a16="http://schemas.microsoft.com/office/drawing/2014/main" id="{91F461E0-9088-5B4D-B0E7-09C1334362A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48797" y="237234"/>
            <a:ext cx="2014331" cy="579120"/>
          </a:xfrm>
          <a:prstGeom prst="rect">
            <a:avLst/>
          </a:prstGeom>
        </p:spPr>
      </p:pic>
    </p:spTree>
    <p:extLst>
      <p:ext uri="{BB962C8B-B14F-4D97-AF65-F5344CB8AC3E}">
        <p14:creationId xmlns:p14="http://schemas.microsoft.com/office/powerpoint/2010/main" val="3414686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B4D4C3-30E7-4BDF-99D9-74B550912ADB}"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DE511-7892-43C1-850D-60C95FC11C46}" type="slidenum">
              <a:rPr lang="en-US" smtClean="0"/>
              <a:t>‹#›</a:t>
            </a:fld>
            <a:endParaRPr lang="en-US"/>
          </a:p>
        </p:txBody>
      </p:sp>
      <p:pic>
        <p:nvPicPr>
          <p:cNvPr id="7" name="Picture 6">
            <a:extLst>
              <a:ext uri="{FF2B5EF4-FFF2-40B4-BE49-F238E27FC236}">
                <a16:creationId xmlns:a16="http://schemas.microsoft.com/office/drawing/2014/main" id="{E18F19B0-34C3-DC42-B151-2373664E96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48797" y="237234"/>
            <a:ext cx="2014331" cy="579120"/>
          </a:xfrm>
          <a:prstGeom prst="rect">
            <a:avLst/>
          </a:prstGeom>
        </p:spPr>
      </p:pic>
    </p:spTree>
    <p:extLst>
      <p:ext uri="{BB962C8B-B14F-4D97-AF65-F5344CB8AC3E}">
        <p14:creationId xmlns:p14="http://schemas.microsoft.com/office/powerpoint/2010/main" val="416924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B4D4C3-30E7-4BDF-99D9-74B550912ADB}"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DE511-7892-43C1-850D-60C95FC11C46}" type="slidenum">
              <a:rPr lang="en-US" smtClean="0"/>
              <a:t>‹#›</a:t>
            </a:fld>
            <a:endParaRPr lang="en-US"/>
          </a:p>
        </p:txBody>
      </p:sp>
      <p:pic>
        <p:nvPicPr>
          <p:cNvPr id="7" name="Picture 6">
            <a:extLst>
              <a:ext uri="{FF2B5EF4-FFF2-40B4-BE49-F238E27FC236}">
                <a16:creationId xmlns:a16="http://schemas.microsoft.com/office/drawing/2014/main" id="{8B513F7F-24F3-EC4F-9FF4-E2042F15088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48797" y="237234"/>
            <a:ext cx="2014331" cy="579120"/>
          </a:xfrm>
          <a:prstGeom prst="rect">
            <a:avLst/>
          </a:prstGeom>
        </p:spPr>
      </p:pic>
    </p:spTree>
    <p:extLst>
      <p:ext uri="{BB962C8B-B14F-4D97-AF65-F5344CB8AC3E}">
        <p14:creationId xmlns:p14="http://schemas.microsoft.com/office/powerpoint/2010/main" val="794611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B4D4C3-30E7-4BDF-99D9-74B550912ADB}" type="datetimeFigureOut">
              <a:rPr lang="en-US" smtClean="0"/>
              <a:t>7/11/2023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9DE511-7892-43C1-850D-60C95FC11C46}" type="slidenum">
              <a:rPr lang="en-US" smtClean="0"/>
              <a:t>‹#›</a:t>
            </a:fld>
            <a:endParaRPr lang="en-US"/>
          </a:p>
        </p:txBody>
      </p:sp>
      <p:pic>
        <p:nvPicPr>
          <p:cNvPr id="5" name="Picture 4">
            <a:extLst>
              <a:ext uri="{FF2B5EF4-FFF2-40B4-BE49-F238E27FC236}">
                <a16:creationId xmlns:a16="http://schemas.microsoft.com/office/drawing/2014/main" id="{01DECFA9-BDB8-C94B-86EE-5ADD3C14FDD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48797" y="237234"/>
            <a:ext cx="2014331" cy="579120"/>
          </a:xfrm>
          <a:prstGeom prst="rect">
            <a:avLst/>
          </a:prstGeom>
        </p:spPr>
      </p:pic>
    </p:spTree>
    <p:extLst>
      <p:ext uri="{BB962C8B-B14F-4D97-AF65-F5344CB8AC3E}">
        <p14:creationId xmlns:p14="http://schemas.microsoft.com/office/powerpoint/2010/main" val="2459051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B4D4C3-30E7-4BDF-99D9-74B550912ADB}" type="datetimeFigureOut">
              <a:rPr lang="en-US" smtClean="0"/>
              <a:t>7/11/2023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9DE511-7892-43C1-850D-60C95FC11C46}" type="slidenum">
              <a:rPr lang="en-US" smtClean="0"/>
              <a:t>‹#›</a:t>
            </a:fld>
            <a:endParaRPr lang="en-US"/>
          </a:p>
        </p:txBody>
      </p:sp>
      <p:pic>
        <p:nvPicPr>
          <p:cNvPr id="7" name="Picture 6">
            <a:extLst>
              <a:ext uri="{FF2B5EF4-FFF2-40B4-BE49-F238E27FC236}">
                <a16:creationId xmlns:a16="http://schemas.microsoft.com/office/drawing/2014/main" id="{6BE2A2EA-1A23-D447-8A32-DEBD6ADC567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48797" y="237234"/>
            <a:ext cx="2014331" cy="579120"/>
          </a:xfrm>
          <a:prstGeom prst="rect">
            <a:avLst/>
          </a:prstGeom>
        </p:spPr>
      </p:pic>
    </p:spTree>
    <p:extLst>
      <p:ext uri="{BB962C8B-B14F-4D97-AF65-F5344CB8AC3E}">
        <p14:creationId xmlns:p14="http://schemas.microsoft.com/office/powerpoint/2010/main" val="26367115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2.jpeg"/><Relationship Id="rId4" Type="http://schemas.openxmlformats.org/officeDocument/2006/relationships/slideLayout" Target="../slideLayouts/slideLayout7.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B4D4C3-30E7-4BDF-99D9-74B550912ADB}" type="datetimeFigureOut">
              <a:rPr lang="en-US" smtClean="0"/>
              <a:t>7/11/2023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9DE511-7892-43C1-850D-60C95FC11C46}" type="slidenum">
              <a:rPr lang="en-US" smtClean="0"/>
              <a:t>‹#›</a:t>
            </a:fld>
            <a:endParaRPr lang="en-US"/>
          </a:p>
        </p:txBody>
      </p:sp>
    </p:spTree>
    <p:extLst>
      <p:ext uri="{BB962C8B-B14F-4D97-AF65-F5344CB8AC3E}">
        <p14:creationId xmlns:p14="http://schemas.microsoft.com/office/powerpoint/2010/main" val="3278128529"/>
      </p:ext>
    </p:extLst>
  </p:cSld>
  <p:clrMap bg1="lt1" tx1="dk1" bg2="lt2" tx2="dk2" accent1="accent1" accent2="accent2" accent3="accent3" accent4="accent4" accent5="accent5" accent6="accent6" hlink="hlink" folHlink="folHlink"/>
  <p:sldLayoutIdLst>
    <p:sldLayoutId id="2147483673" r:id="rId1"/>
    <p:sldLayoutId id="214748367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B4D4C3-30E7-4BDF-99D9-74B550912ADB}" type="datetimeFigureOut">
              <a:rPr lang="en-US" smtClean="0">
                <a:solidFill>
                  <a:prstClr val="black">
                    <a:tint val="75000"/>
                  </a:prstClr>
                </a:solidFill>
              </a:rPr>
              <a:pPr/>
              <a:t>7/11/2023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9DE511-7892-43C1-850D-60C95FC11C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9554281"/>
      </p:ext>
    </p:extLst>
  </p:cSld>
  <p:clrMap bg1="lt1" tx1="dk1" bg2="lt2" tx2="dk2" accent1="accent1" accent2="accent2" accent3="accent3" accent4="accent4" accent5="accent5" accent6="accent6" hlink="hlink" folHlink="folHlink"/>
  <p:sldLayoutIdLst>
    <p:sldLayoutId id="214748373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85909"/>
            <a:ext cx="10515600"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B4D4C3-30E7-4BDF-99D9-74B550912ADB}" type="datetimeFigureOut">
              <a:rPr lang="en-US" smtClean="0"/>
              <a:t>7/11/2023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9DE511-7892-43C1-850D-60C95FC11C46}" type="slidenum">
              <a:rPr lang="en-US" smtClean="0"/>
              <a:t>‹#›</a:t>
            </a:fld>
            <a:endParaRPr lang="en-US"/>
          </a:p>
        </p:txBody>
      </p:sp>
      <p:pic>
        <p:nvPicPr>
          <p:cNvPr id="7" name="Picture 6"/>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59344" y="190217"/>
            <a:ext cx="3422057" cy="801398"/>
          </a:xfrm>
          <a:prstGeom prst="rect">
            <a:avLst/>
          </a:prstGeom>
        </p:spPr>
      </p:pic>
      <p:grpSp>
        <p:nvGrpSpPr>
          <p:cNvPr id="8" name="Group 7">
            <a:extLst>
              <a:ext uri="{FF2B5EF4-FFF2-40B4-BE49-F238E27FC236}">
                <a16:creationId xmlns:a16="http://schemas.microsoft.com/office/drawing/2014/main" id="{DC7DC59F-BBEB-A948-92A8-FAF78C47EEC1}"/>
              </a:ext>
            </a:extLst>
          </p:cNvPr>
          <p:cNvGrpSpPr/>
          <p:nvPr userDrawn="1"/>
        </p:nvGrpSpPr>
        <p:grpSpPr>
          <a:xfrm>
            <a:off x="2024453" y="884083"/>
            <a:ext cx="10167548" cy="45719"/>
            <a:chOff x="1278287" y="594247"/>
            <a:chExt cx="10200835" cy="42315"/>
          </a:xfrm>
        </p:grpSpPr>
        <p:cxnSp>
          <p:nvCxnSpPr>
            <p:cNvPr id="9" name="Straight Connector 8">
              <a:extLst>
                <a:ext uri="{FF2B5EF4-FFF2-40B4-BE49-F238E27FC236}">
                  <a16:creationId xmlns:a16="http://schemas.microsoft.com/office/drawing/2014/main" id="{41058B33-DE10-4946-813B-5CA3D599ED8E}"/>
                </a:ext>
              </a:extLst>
            </p:cNvPr>
            <p:cNvCxnSpPr>
              <a:cxnSpLocks/>
            </p:cNvCxnSpPr>
            <p:nvPr userDrawn="1"/>
          </p:nvCxnSpPr>
          <p:spPr>
            <a:xfrm flipV="1">
              <a:off x="1278287" y="594247"/>
              <a:ext cx="10200835" cy="1"/>
            </a:xfrm>
            <a:prstGeom prst="line">
              <a:avLst/>
            </a:prstGeom>
            <a:ln w="38100">
              <a:solidFill>
                <a:srgbClr val="42556C"/>
              </a:solidFill>
            </a:ln>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id="{2DF8AD97-B8AD-0E4D-AF16-266B4B2EC941}"/>
                </a:ext>
              </a:extLst>
            </p:cNvPr>
            <p:cNvCxnSpPr>
              <a:cxnSpLocks/>
            </p:cNvCxnSpPr>
            <p:nvPr userDrawn="1"/>
          </p:nvCxnSpPr>
          <p:spPr>
            <a:xfrm>
              <a:off x="2814987" y="636562"/>
              <a:ext cx="8664135" cy="0"/>
            </a:xfrm>
            <a:prstGeom prst="line">
              <a:avLst/>
            </a:prstGeom>
            <a:ln w="28575">
              <a:solidFill>
                <a:srgbClr val="CCD8E0"/>
              </a:solidFill>
            </a:ln>
          </p:spPr>
          <p:style>
            <a:lnRef idx="3">
              <a:schemeClr val="accent2"/>
            </a:lnRef>
            <a:fillRef idx="0">
              <a:schemeClr val="accent2"/>
            </a:fillRef>
            <a:effectRef idx="2">
              <a:schemeClr val="accent2"/>
            </a:effectRef>
            <a:fontRef idx="minor">
              <a:schemeClr val="tx1"/>
            </a:fontRef>
          </p:style>
        </p:cxnSp>
        <p:cxnSp>
          <p:nvCxnSpPr>
            <p:cNvPr id="11" name="Straight Connector 10">
              <a:extLst>
                <a:ext uri="{FF2B5EF4-FFF2-40B4-BE49-F238E27FC236}">
                  <a16:creationId xmlns:a16="http://schemas.microsoft.com/office/drawing/2014/main" id="{5666E72F-3AC6-8448-BBD8-B8BA207690FD}"/>
                </a:ext>
              </a:extLst>
            </p:cNvPr>
            <p:cNvCxnSpPr>
              <a:cxnSpLocks/>
            </p:cNvCxnSpPr>
            <p:nvPr userDrawn="1"/>
          </p:nvCxnSpPr>
          <p:spPr>
            <a:xfrm>
              <a:off x="1278287" y="636562"/>
              <a:ext cx="1509622" cy="0"/>
            </a:xfrm>
            <a:prstGeom prst="line">
              <a:avLst/>
            </a:prstGeom>
            <a:ln w="28575">
              <a:solidFill>
                <a:srgbClr val="E38864"/>
              </a:solidFill>
            </a:ln>
          </p:spPr>
          <p:style>
            <a:lnRef idx="3">
              <a:schemeClr val="accent2"/>
            </a:lnRef>
            <a:fillRef idx="0">
              <a:schemeClr val="accent2"/>
            </a:fillRef>
            <a:effectRef idx="2">
              <a:schemeClr val="accent2"/>
            </a:effectRef>
            <a:fontRef idx="minor">
              <a:schemeClr val="tx1"/>
            </a:fontRef>
          </p:style>
        </p:cxnSp>
      </p:grpSp>
      <p:pic>
        <p:nvPicPr>
          <p:cNvPr id="12" name="Picture 11">
            <a:extLst>
              <a:ext uri="{FF2B5EF4-FFF2-40B4-BE49-F238E27FC236}">
                <a16:creationId xmlns:a16="http://schemas.microsoft.com/office/drawing/2014/main" id="{58D8F85E-1F45-984A-A4CF-E177E8C83DC9}"/>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9448797" y="237234"/>
            <a:ext cx="2014331" cy="579120"/>
          </a:xfrm>
          <a:prstGeom prst="rect">
            <a:avLst/>
          </a:prstGeom>
        </p:spPr>
      </p:pic>
    </p:spTree>
    <p:extLst>
      <p:ext uri="{BB962C8B-B14F-4D97-AF65-F5344CB8AC3E}">
        <p14:creationId xmlns:p14="http://schemas.microsoft.com/office/powerpoint/2010/main" val="3278128529"/>
      </p:ext>
    </p:extLst>
  </p:cSld>
  <p:clrMap bg1="lt1" tx1="dk1" bg2="lt2" tx2="dk2" accent1="accent1" accent2="accent2" accent3="accent3" accent4="accent4" accent5="accent5" accent6="accent6" hlink="hlink" folHlink="folHlink"/>
  <p:sldLayoutIdLst>
    <p:sldLayoutId id="2147483675" r:id="rId1"/>
    <p:sldLayoutId id="2147483681" r:id="rId2"/>
    <p:sldLayoutId id="2147483734" r:id="rId3"/>
    <p:sldLayoutId id="2147483674" r:id="rId4"/>
    <p:sldLayoutId id="2147483679" r:id="rId5"/>
    <p:sldLayoutId id="2147483678" r:id="rId6"/>
    <p:sldLayoutId id="2147483702" r:id="rId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jpeg"/><Relationship Id="rId4" Type="http://schemas.openxmlformats.org/officeDocument/2006/relationships/oleObject" Target="../embeddings/oleObject1.bin"/><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jp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ubtitle 2"/>
          <p:cNvSpPr txBox="1">
            <a:spLocks/>
          </p:cNvSpPr>
          <p:nvPr/>
        </p:nvSpPr>
        <p:spPr bwMode="auto">
          <a:xfrm>
            <a:off x="3728120" y="5176433"/>
            <a:ext cx="5048163" cy="1042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marL="144463" indent="-144463" algn="l" defTabSz="576263" rtl="0" eaLnBrk="0" fontAlgn="base" hangingPunct="0">
              <a:spcBef>
                <a:spcPct val="20000"/>
              </a:spcBef>
              <a:spcAft>
                <a:spcPct val="0"/>
              </a:spcAft>
              <a:buClr>
                <a:srgbClr val="FF3300"/>
              </a:buClr>
              <a:buSzPct val="120000"/>
              <a:buFont typeface="Arial" pitchFamily="34" charset="0"/>
              <a:buChar char="•"/>
              <a:defRPr sz="2000">
                <a:solidFill>
                  <a:schemeClr val="tx1"/>
                </a:solidFill>
                <a:latin typeface="+mj-lt"/>
                <a:ea typeface="+mn-ea"/>
                <a:cs typeface="Book Antiqua"/>
              </a:defRPr>
            </a:lvl1pPr>
            <a:lvl2pPr marL="400050" indent="-184150" algn="l" defTabSz="576263" rtl="0" eaLnBrk="0" fontAlgn="base" hangingPunct="0">
              <a:spcBef>
                <a:spcPct val="20000"/>
              </a:spcBef>
              <a:spcAft>
                <a:spcPct val="0"/>
              </a:spcAft>
              <a:buClr>
                <a:schemeClr val="accent1"/>
              </a:buClr>
              <a:buSzPct val="90000"/>
              <a:buFont typeface="Courier New" pitchFamily="49" charset="0"/>
              <a:buChar char="o"/>
              <a:defRPr>
                <a:solidFill>
                  <a:schemeClr val="tx1"/>
                </a:solidFill>
                <a:latin typeface="+mj-lt"/>
                <a:ea typeface="ヒラギノ角ゴ Pro W3" pitchFamily="-84" charset="-128"/>
                <a:cs typeface="Arial" pitchFamily="34" charset="0"/>
              </a:defRPr>
            </a:lvl2pPr>
            <a:lvl3pPr marL="576263" indent="-104775" algn="l" defTabSz="576263" rtl="0" eaLnBrk="0" fontAlgn="base" hangingPunct="0">
              <a:spcBef>
                <a:spcPct val="20000"/>
              </a:spcBef>
              <a:spcAft>
                <a:spcPct val="0"/>
              </a:spcAft>
              <a:buClr>
                <a:schemeClr val="accent2"/>
              </a:buClr>
              <a:buSzPct val="90000"/>
              <a:buFont typeface="Courier New" pitchFamily="49" charset="0"/>
              <a:buChar char="o"/>
              <a:defRPr sz="1600">
                <a:solidFill>
                  <a:schemeClr val="tx1"/>
                </a:solidFill>
                <a:latin typeface="+mj-lt"/>
                <a:ea typeface="ヒラギノ角ゴ Pro W3" pitchFamily="-84" charset="-128"/>
                <a:cs typeface="Arial" pitchFamily="34" charset="0"/>
              </a:defRPr>
            </a:lvl3pPr>
            <a:lvl4pPr marL="760413" indent="-112713" algn="l" defTabSz="576263" rtl="0" eaLnBrk="0" fontAlgn="base" hangingPunct="0">
              <a:spcBef>
                <a:spcPct val="20000"/>
              </a:spcBef>
              <a:spcAft>
                <a:spcPct val="0"/>
              </a:spcAft>
              <a:buClr>
                <a:srgbClr val="FCAF17"/>
              </a:buClr>
              <a:buSzPct val="90000"/>
              <a:buFont typeface="Courier New" pitchFamily="49" charset="0"/>
              <a:buChar char="o"/>
              <a:defRPr sz="1400">
                <a:solidFill>
                  <a:schemeClr val="tx1"/>
                </a:solidFill>
                <a:latin typeface="+mj-lt"/>
                <a:ea typeface="ヒラギノ角ゴ Pro W3" pitchFamily="-84" charset="-128"/>
                <a:cs typeface="Arial" pitchFamily="34" charset="0"/>
              </a:defRPr>
            </a:lvl4pPr>
            <a:lvl5pPr marL="936625" indent="-104775" algn="l" defTabSz="576263" rtl="0" eaLnBrk="0" fontAlgn="base" hangingPunct="0">
              <a:spcBef>
                <a:spcPct val="20000"/>
              </a:spcBef>
              <a:spcAft>
                <a:spcPct val="0"/>
              </a:spcAft>
              <a:buClr>
                <a:srgbClr val="D9182D"/>
              </a:buClr>
              <a:buSzPct val="90000"/>
              <a:buFont typeface="Courier New" pitchFamily="49" charset="0"/>
              <a:buChar char="o"/>
              <a:defRPr sz="1400">
                <a:solidFill>
                  <a:schemeClr val="tx1"/>
                </a:solidFill>
                <a:latin typeface="+mj-lt"/>
                <a:ea typeface="ヒラギノ角ゴ Pro W3" pitchFamily="-84" charset="-128"/>
                <a:cs typeface="Arial" pitchFamily="34" charset="0"/>
              </a:defRPr>
            </a:lvl5pPr>
            <a:lvl6pPr marL="1393825" indent="-104775" algn="l" defTabSz="576263" rtl="0" fontAlgn="base">
              <a:spcBef>
                <a:spcPct val="20000"/>
              </a:spcBef>
              <a:spcAft>
                <a:spcPct val="0"/>
              </a:spcAft>
              <a:buClr>
                <a:srgbClr val="FF3300"/>
              </a:buClr>
              <a:buChar char="»"/>
              <a:defRPr sz="1300">
                <a:solidFill>
                  <a:schemeClr val="tx1"/>
                </a:solidFill>
                <a:latin typeface="+mn-lt"/>
                <a:ea typeface="Arial" charset="0"/>
                <a:cs typeface="+mn-cs"/>
              </a:defRPr>
            </a:lvl6pPr>
            <a:lvl7pPr marL="1851025" indent="-104775" algn="l" defTabSz="576263" rtl="0" fontAlgn="base">
              <a:spcBef>
                <a:spcPct val="20000"/>
              </a:spcBef>
              <a:spcAft>
                <a:spcPct val="0"/>
              </a:spcAft>
              <a:buClr>
                <a:srgbClr val="FF3300"/>
              </a:buClr>
              <a:buChar char="»"/>
              <a:defRPr sz="1300">
                <a:solidFill>
                  <a:schemeClr val="tx1"/>
                </a:solidFill>
                <a:latin typeface="+mn-lt"/>
                <a:ea typeface="Arial" charset="0"/>
                <a:cs typeface="+mn-cs"/>
              </a:defRPr>
            </a:lvl7pPr>
            <a:lvl8pPr marL="2308225" indent="-104775" algn="l" defTabSz="576263" rtl="0" fontAlgn="base">
              <a:spcBef>
                <a:spcPct val="20000"/>
              </a:spcBef>
              <a:spcAft>
                <a:spcPct val="0"/>
              </a:spcAft>
              <a:buClr>
                <a:srgbClr val="FF3300"/>
              </a:buClr>
              <a:buChar char="»"/>
              <a:defRPr sz="1300">
                <a:solidFill>
                  <a:schemeClr val="tx1"/>
                </a:solidFill>
                <a:latin typeface="+mn-lt"/>
                <a:ea typeface="Arial" charset="0"/>
                <a:cs typeface="+mn-cs"/>
              </a:defRPr>
            </a:lvl8pPr>
            <a:lvl9pPr marL="2765425" indent="-104775" algn="l" defTabSz="576263" rtl="0" fontAlgn="base">
              <a:spcBef>
                <a:spcPct val="20000"/>
              </a:spcBef>
              <a:spcAft>
                <a:spcPct val="0"/>
              </a:spcAft>
              <a:buClr>
                <a:srgbClr val="FF3300"/>
              </a:buClr>
              <a:buChar char="»"/>
              <a:defRPr sz="1300">
                <a:solidFill>
                  <a:schemeClr val="tx1"/>
                </a:solidFill>
                <a:latin typeface="+mn-lt"/>
                <a:ea typeface="Arial" charset="0"/>
                <a:cs typeface="+mn-cs"/>
              </a:defRPr>
            </a:lvl9pPr>
          </a:lstStyle>
          <a:p>
            <a:pPr marL="0" indent="0" algn="r">
              <a:buFontTx/>
              <a:buNone/>
              <a:defRPr/>
            </a:pPr>
            <a:endParaRPr lang="en-US" sz="2000" dirty="0">
              <a:solidFill>
                <a:srgbClr val="D9182D"/>
              </a:solidFill>
              <a:latin typeface="+mn-lt"/>
            </a:endParaRPr>
          </a:p>
        </p:txBody>
      </p:sp>
      <p:sp>
        <p:nvSpPr>
          <p:cNvPr id="3" name="Slide Number Placeholder 2"/>
          <p:cNvSpPr>
            <a:spLocks noGrp="1"/>
          </p:cNvSpPr>
          <p:nvPr>
            <p:ph type="sldNum" sz="quarter" idx="11"/>
          </p:nvPr>
        </p:nvSpPr>
        <p:spPr>
          <a:prstGeom prst="rect">
            <a:avLst/>
          </a:prstGeom>
        </p:spPr>
        <p:txBody>
          <a:bodyPr>
            <a:normAutofit/>
          </a:bodyPr>
          <a:lstStyle/>
          <a:p>
            <a:fld id="{ABF9E040-3E9A-4454-BD5D-CF47CAE62860}" type="slidenum">
              <a:rPr lang="en-US" smtClean="0"/>
              <a:pPr/>
              <a:t>1</a:t>
            </a:fld>
            <a:endParaRPr lang="en-US" dirty="0"/>
          </a:p>
        </p:txBody>
      </p:sp>
      <p:pic>
        <p:nvPicPr>
          <p:cNvPr id="122" name="Picture 8" descr="H:\My Documents\My Pictures\abukocrocpond.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524000" y="4614135"/>
            <a:ext cx="1532562" cy="1124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4" name="Object 123"/>
          <p:cNvGraphicFramePr>
            <a:graphicFrameLocks noChangeAspect="1"/>
          </p:cNvGraphicFramePr>
          <p:nvPr/>
        </p:nvGraphicFramePr>
        <p:xfrm>
          <a:off x="1517962" y="1369730"/>
          <a:ext cx="1532562" cy="963552"/>
        </p:xfrm>
        <a:graphic>
          <a:graphicData uri="http://schemas.openxmlformats.org/presentationml/2006/ole">
            <mc:AlternateContent xmlns:mc="http://schemas.openxmlformats.org/markup-compatibility/2006">
              <mc:Choice xmlns:v="urn:schemas-microsoft-com:vml" Requires="v">
                <p:oleObj name="Photo Editor Photo" r:id="rId4" imgW="6683319" imgH="4198984" progId="MSPhotoEd.3">
                  <p:embed/>
                </p:oleObj>
              </mc:Choice>
              <mc:Fallback>
                <p:oleObj name="Photo Editor Photo" r:id="rId4" imgW="6683319" imgH="4198984" progId="MSPhotoEd.3">
                  <p:embed/>
                  <p:pic>
                    <p:nvPicPr>
                      <p:cNvPr id="124" name="Object 1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7962" y="1369730"/>
                        <a:ext cx="1532562" cy="963552"/>
                      </a:xfrm>
                      <a:prstGeom prst="rect">
                        <a:avLst/>
                      </a:prstGeom>
                      <a:noFill/>
                      <a:ln w="19050">
                        <a:noFill/>
                        <a:miter lim="800000"/>
                        <a:headEnd/>
                        <a:tailEnd/>
                      </a:ln>
                      <a:effectLst/>
                    </p:spPr>
                  </p:pic>
                </p:oleObj>
              </mc:Fallback>
            </mc:AlternateContent>
          </a:graphicData>
        </a:graphic>
      </p:graphicFrame>
      <p:pic>
        <p:nvPicPr>
          <p:cNvPr id="125" name="Picture 16" descr="101_015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517962" y="3485788"/>
            <a:ext cx="1538600" cy="115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Picture 15" descr="101_017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524000" y="2333282"/>
            <a:ext cx="1536674" cy="115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7" name="Object 126"/>
          <p:cNvGraphicFramePr>
            <a:graphicFrameLocks noChangeAspect="1"/>
          </p:cNvGraphicFramePr>
          <p:nvPr/>
        </p:nvGraphicFramePr>
        <p:xfrm>
          <a:off x="1524000" y="5721882"/>
          <a:ext cx="1532562" cy="1136118"/>
        </p:xfrm>
        <a:graphic>
          <a:graphicData uri="http://schemas.openxmlformats.org/presentationml/2006/ole">
            <mc:AlternateContent xmlns:mc="http://schemas.openxmlformats.org/markup-compatibility/2006">
              <mc:Choice xmlns:v="urn:schemas-microsoft-com:vml" Requires="v">
                <p:oleObj name="Photo Editor Photo" r:id="rId8" imgW="10691787" imgH="7933108" progId="MSPhotoEd.3">
                  <p:embed/>
                </p:oleObj>
              </mc:Choice>
              <mc:Fallback>
                <p:oleObj name="Photo Editor Photo" r:id="rId8" imgW="10691787" imgH="7933108" progId="MSPhotoEd.3">
                  <p:embed/>
                  <p:pic>
                    <p:nvPicPr>
                      <p:cNvPr id="127" name="Object 1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5721882"/>
                        <a:ext cx="1532562" cy="1136118"/>
                      </a:xfrm>
                      <a:prstGeom prst="rect">
                        <a:avLst/>
                      </a:prstGeom>
                      <a:noFill/>
                      <a:ln w="19050">
                        <a:noFill/>
                        <a:miter lim="800000"/>
                        <a:headEnd/>
                        <a:tailEnd/>
                      </a:ln>
                      <a:effectLst/>
                    </p:spPr>
                  </p:pic>
                </p:oleObj>
              </mc:Fallback>
            </mc:AlternateContent>
          </a:graphicData>
        </a:graphic>
      </p:graphicFrame>
      <p:sp>
        <p:nvSpPr>
          <p:cNvPr id="11" name="TextBox 10"/>
          <p:cNvSpPr txBox="1"/>
          <p:nvPr/>
        </p:nvSpPr>
        <p:spPr>
          <a:xfrm>
            <a:off x="3555267" y="1369730"/>
            <a:ext cx="7224455" cy="4832092"/>
          </a:xfrm>
          <a:prstGeom prst="rect">
            <a:avLst/>
          </a:prstGeom>
          <a:noFill/>
        </p:spPr>
        <p:txBody>
          <a:bodyPr wrap="square" rtlCol="0">
            <a:spAutoFit/>
          </a:bodyPr>
          <a:lstStyle/>
          <a:p>
            <a:pPr algn="ctr"/>
            <a:r>
              <a:rPr lang="en-US" sz="2800" b="1" dirty="0"/>
              <a:t>Building Long-term Sustainability of WASH Services in Healthcare Facilities (HCFs) Using the Circuit Rider Methodology</a:t>
            </a:r>
          </a:p>
          <a:p>
            <a:pPr algn="ctr"/>
            <a:endParaRPr lang="en-US" sz="2800" b="1" dirty="0"/>
          </a:p>
          <a:p>
            <a:pPr algn="ctr"/>
            <a:r>
              <a:rPr lang="en-US" sz="2800" b="1" dirty="0">
                <a:effectLst/>
                <a:ea typeface="Calibri" panose="020F0502020204030204" pitchFamily="34" charset="0"/>
              </a:rPr>
              <a:t>4</a:t>
            </a:r>
            <a:r>
              <a:rPr lang="en-US" sz="2800" b="1" baseline="30000" dirty="0">
                <a:effectLst/>
                <a:ea typeface="Calibri" panose="020F0502020204030204" pitchFamily="34" charset="0"/>
              </a:rPr>
              <a:t>th</a:t>
            </a:r>
            <a:r>
              <a:rPr lang="en-US" sz="2800" b="1" dirty="0">
                <a:effectLst/>
                <a:ea typeface="Calibri" panose="020F0502020204030204" pitchFamily="34" charset="0"/>
              </a:rPr>
              <a:t> webinar in the series on WASH for HCFs</a:t>
            </a:r>
          </a:p>
          <a:p>
            <a:pPr algn="ctr"/>
            <a:endParaRPr lang="en-US" sz="2800" b="1" dirty="0">
              <a:ea typeface="Calibri" panose="020F0502020204030204" pitchFamily="34" charset="0"/>
            </a:endParaRPr>
          </a:p>
          <a:p>
            <a:pPr algn="ctr"/>
            <a:r>
              <a:rPr lang="en-US" sz="2800" b="1" dirty="0">
                <a:effectLst/>
                <a:ea typeface="Calibri" panose="020F0502020204030204" pitchFamily="34" charset="0"/>
              </a:rPr>
              <a:t>Braimah Apambire, Ph.D.</a:t>
            </a:r>
          </a:p>
          <a:p>
            <a:pPr algn="ctr"/>
            <a:r>
              <a:rPr lang="en-US" sz="2800" b="1" dirty="0">
                <a:ea typeface="Calibri" panose="020F0502020204030204" pitchFamily="34" charset="0"/>
              </a:rPr>
              <a:t>Desert Research Institute</a:t>
            </a:r>
            <a:endParaRPr lang="en-US" sz="2800" b="1" dirty="0">
              <a:effectLst/>
              <a:ea typeface="Calibri" panose="020F0502020204030204" pitchFamily="34" charset="0"/>
            </a:endParaRPr>
          </a:p>
          <a:p>
            <a:pPr algn="ctr"/>
            <a:endParaRPr lang="en-US" sz="2800" b="1" dirty="0">
              <a:ea typeface="Calibri" panose="020F0502020204030204" pitchFamily="34" charset="0"/>
            </a:endParaRPr>
          </a:p>
          <a:p>
            <a:pPr algn="ctr"/>
            <a:endParaRPr lang="en-US" sz="2800" b="1" dirty="0">
              <a:effectLst/>
              <a:ea typeface="Calibri" panose="020F0502020204030204" pitchFamily="34" charset="0"/>
            </a:endParaRPr>
          </a:p>
          <a:p>
            <a:pPr algn="ctr"/>
            <a:r>
              <a:rPr lang="en-US" sz="2800" b="1" dirty="0">
                <a:ea typeface="Calibri" panose="020F0502020204030204" pitchFamily="34" charset="0"/>
              </a:rPr>
              <a:t>July 11, 2023</a:t>
            </a:r>
            <a:endParaRPr lang="en-US" sz="2800" b="1" dirty="0">
              <a:effectLst/>
              <a:ea typeface="Calibri" panose="020F0502020204030204" pitchFamily="34" charset="0"/>
            </a:endParaRPr>
          </a:p>
        </p:txBody>
      </p:sp>
      <p:pic>
        <p:nvPicPr>
          <p:cNvPr id="4" name="Picture 3" descr="Text&#10;&#10;Description automatically generated">
            <a:extLst>
              <a:ext uri="{FF2B5EF4-FFF2-40B4-BE49-F238E27FC236}">
                <a16:creationId xmlns:a16="http://schemas.microsoft.com/office/drawing/2014/main" id="{325109FA-FAAB-406E-B280-C8A7EC1A85D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517962" y="192745"/>
            <a:ext cx="4558393" cy="1035487"/>
          </a:xfrm>
          <a:prstGeom prst="rect">
            <a:avLst/>
          </a:prstGeom>
        </p:spPr>
      </p:pic>
      <p:pic>
        <p:nvPicPr>
          <p:cNvPr id="13" name="Picture 12">
            <a:extLst>
              <a:ext uri="{FF2B5EF4-FFF2-40B4-BE49-F238E27FC236}">
                <a16:creationId xmlns:a16="http://schemas.microsoft.com/office/drawing/2014/main" id="{5301FF90-AC3B-4F7B-BB63-5452FAB5CB1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703891" y="365927"/>
            <a:ext cx="2151663" cy="824804"/>
          </a:xfrm>
          <a:prstGeom prst="rect">
            <a:avLst/>
          </a:prstGeom>
        </p:spPr>
      </p:pic>
    </p:spTree>
    <p:extLst>
      <p:ext uri="{BB962C8B-B14F-4D97-AF65-F5344CB8AC3E}">
        <p14:creationId xmlns:p14="http://schemas.microsoft.com/office/powerpoint/2010/main" val="4133050605"/>
      </p:ext>
    </p:extLst>
  </p:cSld>
  <p:clrMapOvr>
    <a:masterClrMapping/>
  </p:clrMapOvr>
  <mc:AlternateContent xmlns:mc="http://schemas.openxmlformats.org/markup-compatibility/2006" xmlns:p14="http://schemas.microsoft.com/office/powerpoint/2010/main">
    <mc:Choice Requires="p14">
      <p:transition spd="slow" p14:dur="2000" advTm="78294"/>
    </mc:Choice>
    <mc:Fallback xmlns="">
      <p:transition spd="slow" advTm="7829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10"/>
          <p:cNvSpPr txBox="1">
            <a:spLocks/>
          </p:cNvSpPr>
          <p:nvPr/>
        </p:nvSpPr>
        <p:spPr>
          <a:xfrm>
            <a:off x="1758326" y="2295692"/>
            <a:ext cx="3515742" cy="22204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400" dirty="0">
              <a:solidFill>
                <a:prstClr val="black"/>
              </a:solidFill>
            </a:endParaRPr>
          </a:p>
        </p:txBody>
      </p:sp>
      <p:sp>
        <p:nvSpPr>
          <p:cNvPr id="4" name="Title 1"/>
          <p:cNvSpPr>
            <a:spLocks noGrp="1"/>
          </p:cNvSpPr>
          <p:nvPr>
            <p:ph type="ctrTitle"/>
          </p:nvPr>
        </p:nvSpPr>
        <p:spPr>
          <a:xfrm>
            <a:off x="2268876" y="1054868"/>
            <a:ext cx="7772400" cy="1035210"/>
          </a:xfrm>
        </p:spPr>
        <p:txBody>
          <a:bodyPr anchor="ctr">
            <a:normAutofit/>
          </a:bodyPr>
          <a:lstStyle/>
          <a:p>
            <a:r>
              <a:rPr lang="en-US" sz="3400" b="1" dirty="0"/>
              <a:t>Key Findings on Sustainability Factors</a:t>
            </a:r>
          </a:p>
        </p:txBody>
      </p:sp>
      <p:sp>
        <p:nvSpPr>
          <p:cNvPr id="10" name="Rectangle 9"/>
          <p:cNvSpPr/>
          <p:nvPr/>
        </p:nvSpPr>
        <p:spPr>
          <a:xfrm>
            <a:off x="1129531" y="2090078"/>
            <a:ext cx="10340226" cy="2704010"/>
          </a:xfrm>
          <a:prstGeom prst="rect">
            <a:avLst/>
          </a:prstGeom>
        </p:spPr>
        <p:txBody>
          <a:bodyPr wrap="square">
            <a:spAutoFit/>
          </a:bodyPr>
          <a:lstStyle/>
          <a:p>
            <a:pPr marL="285750" indent="-285750">
              <a:lnSpc>
                <a:spcPct val="115000"/>
              </a:lnSpc>
              <a:spcAft>
                <a:spcPts val="10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Guidelines</a:t>
            </a:r>
          </a:p>
          <a:p>
            <a:pPr marL="285750" indent="-285750">
              <a:lnSpc>
                <a:spcPct val="115000"/>
              </a:lnSpc>
              <a:spcAft>
                <a:spcPts val="10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Resources (material &amp; financial) </a:t>
            </a:r>
          </a:p>
          <a:p>
            <a:pPr marL="285750" indent="-285750">
              <a:lnSpc>
                <a:spcPct val="115000"/>
              </a:lnSpc>
              <a:spcAft>
                <a:spcPts val="10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Management &amp; Supervision </a:t>
            </a:r>
          </a:p>
          <a:p>
            <a:pPr marL="285750" indent="-285750">
              <a:lnSpc>
                <a:spcPct val="115000"/>
              </a:lnSpc>
              <a:spcAft>
                <a:spcPts val="10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Governance</a:t>
            </a:r>
            <a:endParaRPr lang="en-US" sz="2400" dirty="0"/>
          </a:p>
          <a:p>
            <a:pPr marL="285750" indent="-285750">
              <a:lnSpc>
                <a:spcPct val="115000"/>
              </a:lnSpc>
              <a:spcAft>
                <a:spcPts val="1000"/>
              </a:spcAft>
              <a:buFont typeface="Arial" panose="020B0604020202020204" pitchFamily="34" charset="0"/>
              <a:buChar char="•"/>
            </a:pPr>
            <a:r>
              <a:rPr lang="en-US" sz="2400" dirty="0"/>
              <a:t>Role of local government and existing infrastructure</a:t>
            </a: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BB1B5DB2-D184-4BBB-E1EC-EEB1E77392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12317" y="1749145"/>
            <a:ext cx="3657917" cy="4877223"/>
          </a:xfrm>
          <a:prstGeom prst="rect">
            <a:avLst/>
          </a:prstGeom>
        </p:spPr>
      </p:pic>
      <p:pic>
        <p:nvPicPr>
          <p:cNvPr id="3" name="Picture 2">
            <a:extLst>
              <a:ext uri="{FF2B5EF4-FFF2-40B4-BE49-F238E27FC236}">
                <a16:creationId xmlns:a16="http://schemas.microsoft.com/office/drawing/2014/main" id="{5BAA4A96-7880-F45F-DBD9-7C055C69D5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64717" y="1901545"/>
            <a:ext cx="3657917" cy="4877223"/>
          </a:xfrm>
          <a:prstGeom prst="rect">
            <a:avLst/>
          </a:prstGeom>
        </p:spPr>
      </p:pic>
    </p:spTree>
    <p:extLst>
      <p:ext uri="{BB962C8B-B14F-4D97-AF65-F5344CB8AC3E}">
        <p14:creationId xmlns:p14="http://schemas.microsoft.com/office/powerpoint/2010/main" val="2231599178"/>
      </p:ext>
    </p:extLst>
  </p:cSld>
  <p:clrMapOvr>
    <a:masterClrMapping/>
  </p:clrMapOvr>
  <mc:AlternateContent xmlns:mc="http://schemas.openxmlformats.org/markup-compatibility/2006" xmlns:p14="http://schemas.microsoft.com/office/powerpoint/2010/main">
    <mc:Choice Requires="p14">
      <p:transition spd="slow" p14:dur="2000" advTm="145047"/>
    </mc:Choice>
    <mc:Fallback xmlns="">
      <p:transition spd="slow" advTm="14504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524000" y="872988"/>
            <a:ext cx="9144000" cy="5962528"/>
          </a:xfrm>
          <a:prstGeom prst="rect">
            <a:avLst/>
          </a:prstGeom>
        </p:spPr>
      </p:pic>
      <p:sp>
        <p:nvSpPr>
          <p:cNvPr id="7" name="Content Placeholder 10"/>
          <p:cNvSpPr txBox="1">
            <a:spLocks/>
          </p:cNvSpPr>
          <p:nvPr/>
        </p:nvSpPr>
        <p:spPr>
          <a:xfrm>
            <a:off x="1758326" y="2295692"/>
            <a:ext cx="3515742" cy="22204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400" dirty="0"/>
          </a:p>
        </p:txBody>
      </p:sp>
      <p:sp>
        <p:nvSpPr>
          <p:cNvPr id="11" name="Content Placeholder 2">
            <a:extLst>
              <a:ext uri="{FF2B5EF4-FFF2-40B4-BE49-F238E27FC236}">
                <a16:creationId xmlns:a16="http://schemas.microsoft.com/office/drawing/2014/main" id="{7DF6375E-4F9D-7347-B82F-71C7067FED4B}"/>
              </a:ext>
            </a:extLst>
          </p:cNvPr>
          <p:cNvSpPr txBox="1">
            <a:spLocks/>
          </p:cNvSpPr>
          <p:nvPr/>
        </p:nvSpPr>
        <p:spPr>
          <a:xfrm>
            <a:off x="3892134" y="2050394"/>
            <a:ext cx="6775866" cy="997821"/>
          </a:xfrm>
          <a:prstGeom prst="rect">
            <a:avLst/>
          </a:prstGeom>
          <a:solidFill>
            <a:schemeClr val="bg1">
              <a:lumMod val="85000"/>
              <a:alpha val="45000"/>
            </a:schemeClr>
          </a:solidFill>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1450" indent="-171450" algn="l">
              <a:lnSpc>
                <a:spcPct val="100000"/>
              </a:lnSpc>
              <a:buFont typeface="Arial" charset="0"/>
              <a:buChar char="•"/>
            </a:pPr>
            <a:r>
              <a:rPr lang="en-US" sz="2000" dirty="0"/>
              <a:t>Assessed 18 HCFs: </a:t>
            </a:r>
            <a:r>
              <a:rPr lang="en-US" sz="2000" b="1" dirty="0"/>
              <a:t>WASH service levels </a:t>
            </a:r>
            <a:r>
              <a:rPr lang="en-US" sz="2000" dirty="0"/>
              <a:t>and </a:t>
            </a:r>
            <a:r>
              <a:rPr lang="en-US" sz="2000" b="1" dirty="0"/>
              <a:t>sustainability factors</a:t>
            </a:r>
          </a:p>
          <a:p>
            <a:pPr marL="171450" indent="-171450" algn="l">
              <a:lnSpc>
                <a:spcPct val="100000"/>
              </a:lnSpc>
              <a:buFont typeface="Arial" charset="0"/>
              <a:buChar char="•"/>
            </a:pPr>
            <a:r>
              <a:rPr lang="en-US" sz="2000" dirty="0"/>
              <a:t>Interviewed district staff, facility staff, and patients</a:t>
            </a:r>
          </a:p>
          <a:p>
            <a:pPr marL="171450" indent="-171450" algn="l">
              <a:lnSpc>
                <a:spcPct val="100000"/>
              </a:lnSpc>
              <a:buFont typeface="Arial" charset="0"/>
              <a:buChar char="•"/>
            </a:pPr>
            <a:r>
              <a:rPr lang="en-US" sz="2000" dirty="0"/>
              <a:t>Partnered with Transform International, </a:t>
            </a:r>
            <a:r>
              <a:rPr lang="en-US" sz="2000" dirty="0" err="1"/>
              <a:t>Rumphi</a:t>
            </a:r>
            <a:r>
              <a:rPr lang="en-US" sz="2000" dirty="0"/>
              <a:t> district leadership</a:t>
            </a:r>
          </a:p>
          <a:p>
            <a:pPr marL="342900" indent="-342900" algn="l">
              <a:lnSpc>
                <a:spcPct val="100000"/>
              </a:lnSpc>
              <a:buFont typeface="Arial" charset="0"/>
              <a:buChar char="•"/>
            </a:pPr>
            <a:endParaRPr lang="en-US" sz="2000" dirty="0"/>
          </a:p>
        </p:txBody>
      </p:sp>
      <p:sp>
        <p:nvSpPr>
          <p:cNvPr id="3" name="TextBox 2"/>
          <p:cNvSpPr txBox="1"/>
          <p:nvPr/>
        </p:nvSpPr>
        <p:spPr>
          <a:xfrm>
            <a:off x="1638400" y="6386495"/>
            <a:ext cx="4100418" cy="369332"/>
          </a:xfrm>
          <a:prstGeom prst="rect">
            <a:avLst/>
          </a:prstGeom>
          <a:noFill/>
        </p:spPr>
        <p:txBody>
          <a:bodyPr wrap="square" rtlCol="0">
            <a:spAutoFit/>
          </a:bodyPr>
          <a:lstStyle/>
          <a:p>
            <a:r>
              <a:rPr lang="en-US" sz="1800" dirty="0" err="1"/>
              <a:t>Chisimuka</a:t>
            </a:r>
            <a:r>
              <a:rPr lang="en-US" sz="1800" dirty="0"/>
              <a:t> Health Center, November 2019</a:t>
            </a:r>
          </a:p>
        </p:txBody>
      </p:sp>
      <p:sp>
        <p:nvSpPr>
          <p:cNvPr id="8" name="Title 1"/>
          <p:cNvSpPr txBox="1">
            <a:spLocks/>
          </p:cNvSpPr>
          <p:nvPr/>
        </p:nvSpPr>
        <p:spPr>
          <a:xfrm>
            <a:off x="2627441" y="931867"/>
            <a:ext cx="8429283" cy="122493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1" dirty="0">
                <a:solidFill>
                  <a:schemeClr val="bg1"/>
                </a:solidFill>
              </a:rPr>
              <a:t>2019 Pilot Assessment 18 HCFs in </a:t>
            </a:r>
            <a:r>
              <a:rPr lang="en-US" sz="2800" b="1" dirty="0" err="1">
                <a:solidFill>
                  <a:schemeClr val="bg1"/>
                </a:solidFill>
              </a:rPr>
              <a:t>Rumphi</a:t>
            </a:r>
            <a:r>
              <a:rPr lang="en-US" sz="2800" b="1" dirty="0">
                <a:solidFill>
                  <a:schemeClr val="bg1"/>
                </a:solidFill>
              </a:rPr>
              <a:t>, Malawi</a:t>
            </a:r>
          </a:p>
        </p:txBody>
      </p:sp>
      <p:pic>
        <p:nvPicPr>
          <p:cNvPr id="9" name="Picture 8">
            <a:extLst>
              <a:ext uri="{FF2B5EF4-FFF2-40B4-BE49-F238E27FC236}">
                <a16:creationId xmlns:a16="http://schemas.microsoft.com/office/drawing/2014/main" id="{9D90217F-D081-F841-BDB3-7557ECABD10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22955" y="150735"/>
            <a:ext cx="1510748" cy="579120"/>
          </a:xfrm>
          <a:prstGeom prst="rect">
            <a:avLst/>
          </a:prstGeom>
        </p:spPr>
      </p:pic>
    </p:spTree>
    <p:extLst>
      <p:ext uri="{BB962C8B-B14F-4D97-AF65-F5344CB8AC3E}">
        <p14:creationId xmlns:p14="http://schemas.microsoft.com/office/powerpoint/2010/main" val="698120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758327" y="1464411"/>
            <a:ext cx="8731544" cy="666297"/>
          </a:xfrm>
          <a:prstGeom prst="rect">
            <a:avLst/>
          </a:prstGeom>
          <a:solidFill>
            <a:schemeClr val="accent6">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sz="2800" b="1" dirty="0">
                <a:latin typeface="Calibri" charset="0"/>
                <a:ea typeface="Calibri" charset="0"/>
                <a:cs typeface="Calibri" charset="0"/>
              </a:rPr>
              <a:t>Key Findings from 2019 research in </a:t>
            </a:r>
            <a:r>
              <a:rPr lang="en-US" sz="2800" b="1" dirty="0" err="1">
                <a:latin typeface="Calibri" charset="0"/>
                <a:ea typeface="Calibri" charset="0"/>
                <a:cs typeface="Calibri" charset="0"/>
              </a:rPr>
              <a:t>Rumphi</a:t>
            </a:r>
            <a:endParaRPr lang="en-US" sz="2800" b="1" dirty="0">
              <a:latin typeface="Calibri" charset="0"/>
              <a:ea typeface="Calibri" charset="0"/>
              <a:cs typeface="Calibri" charset="0"/>
            </a:endParaRPr>
          </a:p>
        </p:txBody>
      </p:sp>
      <p:graphicFrame>
        <p:nvGraphicFramePr>
          <p:cNvPr id="4" name="Table 3"/>
          <p:cNvGraphicFramePr>
            <a:graphicFrameLocks noGrp="1"/>
          </p:cNvGraphicFramePr>
          <p:nvPr/>
        </p:nvGraphicFramePr>
        <p:xfrm>
          <a:off x="1758327" y="2210868"/>
          <a:ext cx="8731545" cy="4084320"/>
        </p:xfrm>
        <a:graphic>
          <a:graphicData uri="http://schemas.openxmlformats.org/drawingml/2006/table">
            <a:tbl>
              <a:tblPr firstRow="1" bandRow="1">
                <a:tableStyleId>{5C22544A-7EE6-4342-B048-85BDC9FD1C3A}</a:tableStyleId>
              </a:tblPr>
              <a:tblGrid>
                <a:gridCol w="1746309">
                  <a:extLst>
                    <a:ext uri="{9D8B030D-6E8A-4147-A177-3AD203B41FA5}">
                      <a16:colId xmlns:a16="http://schemas.microsoft.com/office/drawing/2014/main" val="20000"/>
                    </a:ext>
                  </a:extLst>
                </a:gridCol>
                <a:gridCol w="1746309">
                  <a:extLst>
                    <a:ext uri="{9D8B030D-6E8A-4147-A177-3AD203B41FA5}">
                      <a16:colId xmlns:a16="http://schemas.microsoft.com/office/drawing/2014/main" val="20001"/>
                    </a:ext>
                  </a:extLst>
                </a:gridCol>
                <a:gridCol w="1746309">
                  <a:extLst>
                    <a:ext uri="{9D8B030D-6E8A-4147-A177-3AD203B41FA5}">
                      <a16:colId xmlns:a16="http://schemas.microsoft.com/office/drawing/2014/main" val="20002"/>
                    </a:ext>
                  </a:extLst>
                </a:gridCol>
                <a:gridCol w="1746309">
                  <a:extLst>
                    <a:ext uri="{9D8B030D-6E8A-4147-A177-3AD203B41FA5}">
                      <a16:colId xmlns:a16="http://schemas.microsoft.com/office/drawing/2014/main" val="20003"/>
                    </a:ext>
                  </a:extLst>
                </a:gridCol>
                <a:gridCol w="1746309">
                  <a:extLst>
                    <a:ext uri="{9D8B030D-6E8A-4147-A177-3AD203B41FA5}">
                      <a16:colId xmlns:a16="http://schemas.microsoft.com/office/drawing/2014/main" val="20004"/>
                    </a:ext>
                  </a:extLst>
                </a:gridCol>
              </a:tblGrid>
              <a:tr h="559871">
                <a:tc>
                  <a:txBody>
                    <a:bodyPr/>
                    <a:lstStyle/>
                    <a:p>
                      <a:pPr algn="ctr"/>
                      <a:r>
                        <a:rPr lang="en-US" sz="1600" b="1" kern="1200" dirty="0">
                          <a:ln>
                            <a:noFill/>
                          </a:ln>
                          <a:solidFill>
                            <a:schemeClr val="tx1"/>
                          </a:solidFill>
                          <a:latin typeface="+mn-lt"/>
                          <a:ea typeface="+mn-ea"/>
                          <a:cs typeface="+mn-cs"/>
                        </a:rPr>
                        <a:t>WATER</a:t>
                      </a:r>
                    </a:p>
                  </a:txBody>
                  <a:tcPr anchor="b">
                    <a:solidFill>
                      <a:schemeClr val="bg2">
                        <a:lumMod val="75000"/>
                      </a:schemeClr>
                    </a:solidFill>
                  </a:tcPr>
                </a:tc>
                <a:tc>
                  <a:txBody>
                    <a:bodyPr/>
                    <a:lstStyle/>
                    <a:p>
                      <a:pPr algn="ctr"/>
                      <a:r>
                        <a:rPr lang="en-US" sz="1600">
                          <a:solidFill>
                            <a:schemeClr val="tx1"/>
                          </a:solidFill>
                        </a:rPr>
                        <a:t>SANITATION</a:t>
                      </a:r>
                    </a:p>
                  </a:txBody>
                  <a:tcPr anchor="b">
                    <a:solidFill>
                      <a:schemeClr val="bg2">
                        <a:lumMod val="75000"/>
                      </a:schemeClr>
                    </a:solidFill>
                  </a:tcPr>
                </a:tc>
                <a:tc>
                  <a:txBody>
                    <a:bodyPr/>
                    <a:lstStyle/>
                    <a:p>
                      <a:pPr algn="ctr"/>
                      <a:r>
                        <a:rPr lang="en-US" sz="1600">
                          <a:solidFill>
                            <a:schemeClr val="tx1"/>
                          </a:solidFill>
                        </a:rPr>
                        <a:t>HAND HYGIENE</a:t>
                      </a:r>
                    </a:p>
                  </a:txBody>
                  <a:tcPr anchor="b">
                    <a:solidFill>
                      <a:schemeClr val="bg2">
                        <a:lumMod val="75000"/>
                      </a:schemeClr>
                    </a:solidFill>
                  </a:tcPr>
                </a:tc>
                <a:tc>
                  <a:txBody>
                    <a:bodyPr/>
                    <a:lstStyle/>
                    <a:p>
                      <a:pPr algn="ctr"/>
                      <a:r>
                        <a:rPr lang="en-US" sz="1600">
                          <a:solidFill>
                            <a:schemeClr val="tx1"/>
                          </a:solidFill>
                        </a:rPr>
                        <a:t>WASTE MANAGEMENT</a:t>
                      </a:r>
                    </a:p>
                  </a:txBody>
                  <a:tcPr anchor="b">
                    <a:solidFill>
                      <a:schemeClr val="bg2">
                        <a:lumMod val="75000"/>
                      </a:schemeClr>
                    </a:solidFill>
                  </a:tcPr>
                </a:tc>
                <a:tc>
                  <a:txBody>
                    <a:bodyPr/>
                    <a:lstStyle/>
                    <a:p>
                      <a:pPr algn="ctr"/>
                      <a:r>
                        <a:rPr lang="en-US" sz="1600">
                          <a:solidFill>
                            <a:schemeClr val="tx1"/>
                          </a:solidFill>
                        </a:rPr>
                        <a:t>ENVIRONMENTAL</a:t>
                      </a:r>
                      <a:r>
                        <a:rPr lang="en-US" sz="1600" baseline="0">
                          <a:solidFill>
                            <a:schemeClr val="tx1"/>
                          </a:solidFill>
                        </a:rPr>
                        <a:t> </a:t>
                      </a:r>
                      <a:r>
                        <a:rPr lang="en-US" sz="1600">
                          <a:solidFill>
                            <a:schemeClr val="tx1"/>
                          </a:solidFill>
                        </a:rPr>
                        <a:t>CLEANING</a:t>
                      </a:r>
                    </a:p>
                  </a:txBody>
                  <a:tcPr anchor="b">
                    <a:solidFill>
                      <a:schemeClr val="bg2">
                        <a:lumMod val="75000"/>
                      </a:schemeClr>
                    </a:solidFill>
                  </a:tcPr>
                </a:tc>
                <a:extLst>
                  <a:ext uri="{0D108BD9-81ED-4DB2-BD59-A6C34878D82A}">
                    <a16:rowId xmlns:a16="http://schemas.microsoft.com/office/drawing/2014/main" val="10000"/>
                  </a:ext>
                </a:extLst>
              </a:tr>
              <a:tr h="1825235">
                <a:tc>
                  <a:txBody>
                    <a:bodyPr/>
                    <a:lstStyle/>
                    <a:p>
                      <a:pPr algn="l"/>
                      <a:r>
                        <a:rPr lang="en-US" sz="1400" dirty="0"/>
                        <a:t>Lack of continuous water service from safe</a:t>
                      </a:r>
                      <a:r>
                        <a:rPr lang="en-US" sz="1400" baseline="0" dirty="0"/>
                        <a:t> sources </a:t>
                      </a:r>
                      <a:endParaRPr lang="en-US" sz="1400" dirty="0"/>
                    </a:p>
                    <a:p>
                      <a:pPr algn="l"/>
                      <a:endParaRPr lang="en-US" sz="1400" dirty="0"/>
                    </a:p>
                    <a:p>
                      <a:pPr algn="l"/>
                      <a:r>
                        <a:rPr lang="en-US" sz="1400" dirty="0"/>
                        <a:t>Inconsistent</a:t>
                      </a:r>
                      <a:r>
                        <a:rPr lang="en-US" sz="1400" baseline="0" dirty="0"/>
                        <a:t> water treatment practices </a:t>
                      </a:r>
                      <a:endParaRPr lang="en-US" sz="1400" dirty="0"/>
                    </a:p>
                    <a:p>
                      <a:pPr algn="l"/>
                      <a:r>
                        <a:rPr lang="en-US" sz="1400" dirty="0"/>
                        <a:t>No water quality testing</a:t>
                      </a:r>
                    </a:p>
                    <a:p>
                      <a:endParaRPr lang="en-US" sz="1400" dirty="0"/>
                    </a:p>
                  </a:txBody>
                  <a:tcPr>
                    <a:solidFill>
                      <a:schemeClr val="accent4">
                        <a:lumMod val="40000"/>
                        <a:lumOff val="60000"/>
                      </a:schemeClr>
                    </a:solidFill>
                  </a:tcPr>
                </a:tc>
                <a:tc>
                  <a:txBody>
                    <a:bodyPr/>
                    <a:lstStyle/>
                    <a:p>
                      <a:pPr algn="l"/>
                      <a:r>
                        <a:rPr lang="en-US" sz="1400" dirty="0"/>
                        <a:t>Poor accessibility</a:t>
                      </a:r>
                    </a:p>
                    <a:p>
                      <a:pPr algn="l"/>
                      <a:endParaRPr lang="en-US" sz="1400" dirty="0"/>
                    </a:p>
                    <a:p>
                      <a:pPr algn="l"/>
                      <a:r>
                        <a:rPr lang="en-US" sz="1400" dirty="0"/>
                        <a:t>Lack</a:t>
                      </a:r>
                      <a:r>
                        <a:rPr lang="en-US" sz="1400" baseline="0" dirty="0"/>
                        <a:t> of </a:t>
                      </a:r>
                      <a:r>
                        <a:rPr lang="en-US" sz="1400" dirty="0"/>
                        <a:t>gender</a:t>
                      </a:r>
                      <a:r>
                        <a:rPr lang="en-US" sz="1400" baseline="0" dirty="0"/>
                        <a:t> and staff/patient separation, </a:t>
                      </a:r>
                    </a:p>
                    <a:p>
                      <a:pPr algn="l"/>
                      <a:endParaRPr lang="en-US" sz="1400" dirty="0"/>
                    </a:p>
                    <a:p>
                      <a:pPr algn="l"/>
                      <a:r>
                        <a:rPr lang="en-US" sz="1400" dirty="0"/>
                        <a:t>No menstrual hygiene facilities</a:t>
                      </a:r>
                    </a:p>
                    <a:p>
                      <a:pPr algn="l"/>
                      <a:endParaRPr lang="en-US" sz="1400" dirty="0"/>
                    </a:p>
                    <a:p>
                      <a:pPr algn="l"/>
                      <a:r>
                        <a:rPr lang="en-US" sz="1400" dirty="0"/>
                        <a:t>Available toilets not always functional</a:t>
                      </a:r>
                    </a:p>
                  </a:txBody>
                  <a:tcPr>
                    <a:solidFill>
                      <a:schemeClr val="accent2">
                        <a:lumMod val="60000"/>
                        <a:lumOff val="40000"/>
                      </a:schemeClr>
                    </a:solidFill>
                  </a:tcPr>
                </a:tc>
                <a:tc>
                  <a:txBody>
                    <a:bodyPr/>
                    <a:lstStyle/>
                    <a:p>
                      <a:pPr algn="l"/>
                      <a:r>
                        <a:rPr lang="en-US" sz="1400" dirty="0"/>
                        <a:t>Insufficient hand hygiene facilities often far from toilets </a:t>
                      </a:r>
                    </a:p>
                    <a:p>
                      <a:pPr algn="l"/>
                      <a:r>
                        <a:rPr lang="en-US" sz="1400" dirty="0"/>
                        <a:t>(number &amp; location) </a:t>
                      </a:r>
                    </a:p>
                    <a:p>
                      <a:pPr algn="l"/>
                      <a:endParaRPr lang="en-US" sz="1400" dirty="0"/>
                    </a:p>
                    <a:p>
                      <a:pPr algn="l"/>
                      <a:endParaRPr lang="en-US" sz="1400" dirty="0"/>
                    </a:p>
                    <a:p>
                      <a:pPr algn="l"/>
                      <a:endParaRPr lang="en-US" sz="1400" dirty="0"/>
                    </a:p>
                    <a:p>
                      <a:pPr algn="l"/>
                      <a:r>
                        <a:rPr lang="en-US" sz="1400" dirty="0"/>
                        <a:t>Water or alcohol</a:t>
                      </a:r>
                      <a:r>
                        <a:rPr lang="en-US" sz="1400" baseline="0" dirty="0"/>
                        <a:t> rub often available, but sometimes not close to at points of care; insufficient soap throughout facilities</a:t>
                      </a:r>
                      <a:endParaRPr lang="en-US" sz="1400" dirty="0"/>
                    </a:p>
                    <a:p>
                      <a:endParaRPr lang="en-US" sz="1400" dirty="0"/>
                    </a:p>
                  </a:txBody>
                  <a:tcPr>
                    <a:solidFill>
                      <a:srgbClr val="90A3EB"/>
                    </a:solidFill>
                  </a:tcPr>
                </a:tc>
                <a:tc>
                  <a:txBody>
                    <a:bodyPr/>
                    <a:lstStyle/>
                    <a:p>
                      <a:pPr algn="l"/>
                      <a:r>
                        <a:rPr lang="en-US" sz="1400" dirty="0"/>
                        <a:t>Inconsistent segregation and disposal practices within HCFs</a:t>
                      </a:r>
                    </a:p>
                    <a:p>
                      <a:pPr algn="l"/>
                      <a:endParaRPr lang="en-US" sz="1400" dirty="0"/>
                    </a:p>
                    <a:p>
                      <a:pPr algn="l"/>
                      <a:r>
                        <a:rPr lang="en-US" sz="1400" dirty="0"/>
                        <a:t>Lack of functional and/or environmentally safe incinerators/other disposal methods</a:t>
                      </a:r>
                    </a:p>
                    <a:p>
                      <a:pPr algn="l"/>
                      <a:endParaRPr lang="en-US" sz="1400" dirty="0"/>
                    </a:p>
                    <a:p>
                      <a:pPr algn="l"/>
                      <a:r>
                        <a:rPr lang="en-US" sz="1400" dirty="0"/>
                        <a:t>Capacity around operations of incinerators/other disposal methods</a:t>
                      </a:r>
                    </a:p>
                    <a:p>
                      <a:endParaRPr lang="en-US" sz="1400" dirty="0"/>
                    </a:p>
                  </a:txBody>
                  <a:tcPr>
                    <a:solidFill>
                      <a:srgbClr val="F3E7C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No cleaning guidelines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Lack of training for cleaning staff</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Lack of accountability mechanism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Cleaners’ role not valued </a:t>
                      </a:r>
                    </a:p>
                    <a:p>
                      <a:endParaRPr lang="en-US" sz="1400" dirty="0"/>
                    </a:p>
                  </a:txBody>
                  <a:tcPr>
                    <a:solidFill>
                      <a:srgbClr val="F3CEE7"/>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21575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015705" y="2107970"/>
            <a:ext cx="5219725" cy="4467927"/>
          </a:xfrm>
        </p:spPr>
        <p:txBody>
          <a:bodyPr>
            <a:normAutofit/>
          </a:bodyPr>
          <a:lstStyle/>
          <a:p>
            <a:pPr marL="285750" indent="-285750">
              <a:buFont typeface="Arial" charset="0"/>
              <a:buChar char="•"/>
            </a:pPr>
            <a:r>
              <a:rPr lang="en-US" sz="2400" dirty="0"/>
              <a:t>Qualified traveling technicians visit a number of communities, providing support and assistance on water systems (20 – 40 systems, 4 – 6 times over the course of a year)</a:t>
            </a:r>
          </a:p>
          <a:p>
            <a:pPr marL="285750" indent="-285750">
              <a:buFont typeface="Arial" charset="0"/>
              <a:buChar char="•"/>
            </a:pPr>
            <a:r>
              <a:rPr lang="en-US" sz="2400" dirty="0"/>
              <a:t>Technical and administrative assistance</a:t>
            </a:r>
          </a:p>
          <a:p>
            <a:pPr marL="285750" indent="-285750">
              <a:buFont typeface="Arial" charset="0"/>
              <a:buChar char="•"/>
            </a:pPr>
            <a:r>
              <a:rPr lang="en-US" sz="2400" dirty="0"/>
              <a:t>Capacity building to local water boards</a:t>
            </a:r>
          </a:p>
          <a:p>
            <a:pPr marL="285750" indent="-285750">
              <a:buFont typeface="Arial" charset="0"/>
              <a:buChar char="•"/>
            </a:pPr>
            <a:r>
              <a:rPr lang="en-US" sz="2400" dirty="0"/>
              <a:t>Focus on preventive maintenance of infrastructure – life-cycle costing</a:t>
            </a:r>
          </a:p>
        </p:txBody>
      </p:sp>
      <p:pic>
        <p:nvPicPr>
          <p:cNvPr id="5" name="Picture Placeholder 4"/>
          <p:cNvPicPr>
            <a:picLocks noGrp="1" noChangeAspect="1"/>
          </p:cNvPicPr>
          <p:nvPr>
            <p:ph type="pic" idx="1"/>
          </p:nvPr>
        </p:nvPicPr>
        <p:blipFill rotWithShape="1">
          <a:blip r:embed="rId2" cstate="email">
            <a:extLst>
              <a:ext uri="{28A0092B-C50C-407E-A947-70E740481C1C}">
                <a14:useLocalDpi xmlns:a14="http://schemas.microsoft.com/office/drawing/2010/main"/>
              </a:ext>
            </a:extLst>
          </a:blip>
          <a:srcRect/>
          <a:stretch/>
        </p:blipFill>
        <p:spPr>
          <a:xfrm>
            <a:off x="6568637" y="1843087"/>
            <a:ext cx="4556768" cy="3952118"/>
          </a:xfrm>
          <a:prstGeom prst="rect">
            <a:avLst/>
          </a:prstGeom>
        </p:spPr>
      </p:pic>
      <p:sp>
        <p:nvSpPr>
          <p:cNvPr id="6" name="Title 1">
            <a:extLst>
              <a:ext uri="{FF2B5EF4-FFF2-40B4-BE49-F238E27FC236}">
                <a16:creationId xmlns:a16="http://schemas.microsoft.com/office/drawing/2014/main" id="{43848B20-E033-DC44-8034-539A0B4F59C9}"/>
              </a:ext>
            </a:extLst>
          </p:cNvPr>
          <p:cNvSpPr txBox="1">
            <a:spLocks/>
          </p:cNvSpPr>
          <p:nvPr/>
        </p:nvSpPr>
        <p:spPr>
          <a:xfrm>
            <a:off x="2194323" y="972620"/>
            <a:ext cx="8031410" cy="85725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000" b="1" dirty="0"/>
              <a:t>The Circuit Rider Model</a:t>
            </a:r>
          </a:p>
        </p:txBody>
      </p:sp>
    </p:spTree>
    <p:extLst>
      <p:ext uri="{BB962C8B-B14F-4D97-AF65-F5344CB8AC3E}">
        <p14:creationId xmlns:p14="http://schemas.microsoft.com/office/powerpoint/2010/main" val="480184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Content Placeholder 11"/>
          <p:cNvSpPr txBox="1">
            <a:spLocks/>
          </p:cNvSpPr>
          <p:nvPr/>
        </p:nvSpPr>
        <p:spPr>
          <a:xfrm>
            <a:off x="5597770" y="1686468"/>
            <a:ext cx="4880225" cy="23938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SzPct val="100000"/>
            </a:pPr>
            <a:endParaRPr lang="en-US" sz="2000" dirty="0">
              <a:solidFill>
                <a:prstClr val="black"/>
              </a:solidFill>
            </a:endParaRPr>
          </a:p>
        </p:txBody>
      </p:sp>
      <p:sp>
        <p:nvSpPr>
          <p:cNvPr id="13" name="Text Placeholder 3"/>
          <p:cNvSpPr txBox="1">
            <a:spLocks/>
          </p:cNvSpPr>
          <p:nvPr/>
        </p:nvSpPr>
        <p:spPr>
          <a:xfrm>
            <a:off x="1626696" y="1239860"/>
            <a:ext cx="3868340"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dirty="0"/>
              <a:t>Technical Circuit Rider</a:t>
            </a:r>
          </a:p>
        </p:txBody>
      </p:sp>
      <p:sp>
        <p:nvSpPr>
          <p:cNvPr id="14" name="Text Placeholder 6"/>
          <p:cNvSpPr txBox="1">
            <a:spLocks/>
          </p:cNvSpPr>
          <p:nvPr/>
        </p:nvSpPr>
        <p:spPr>
          <a:xfrm>
            <a:off x="6112660" y="1239861"/>
            <a:ext cx="4393869" cy="3895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800" dirty="0"/>
              <a:t>Quality of Care Circuit Rider</a:t>
            </a:r>
          </a:p>
        </p:txBody>
      </p:sp>
      <p:graphicFrame>
        <p:nvGraphicFramePr>
          <p:cNvPr id="15" name="Diagram 14"/>
          <p:cNvGraphicFramePr/>
          <p:nvPr/>
        </p:nvGraphicFramePr>
        <p:xfrm>
          <a:off x="2371536" y="1991546"/>
          <a:ext cx="7370618" cy="45287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TextBox 15"/>
          <p:cNvSpPr txBox="1"/>
          <p:nvPr/>
        </p:nvSpPr>
        <p:spPr>
          <a:xfrm>
            <a:off x="4865112" y="5860853"/>
            <a:ext cx="5612883" cy="923330"/>
          </a:xfrm>
          <a:prstGeom prst="rect">
            <a:avLst/>
          </a:prstGeom>
          <a:solidFill>
            <a:schemeClr val="bg1">
              <a:lumMod val="85000"/>
              <a:alpha val="29020"/>
            </a:schemeClr>
          </a:solidFill>
          <a:ln>
            <a:solidFill>
              <a:srgbClr val="7030A0"/>
            </a:solidFill>
          </a:ln>
        </p:spPr>
        <p:txBody>
          <a:bodyPr wrap="square" rtlCol="0">
            <a:spAutoFit/>
          </a:bodyPr>
          <a:lstStyle/>
          <a:p>
            <a:pPr marL="285750" indent="-285750">
              <a:buFont typeface="Arial" charset="0"/>
              <a:buChar char="•"/>
            </a:pPr>
            <a:r>
              <a:rPr lang="en-US" sz="1800" dirty="0">
                <a:latin typeface="Calibri" charset="0"/>
                <a:ea typeface="Calibri" charset="0"/>
                <a:cs typeface="Calibri" charset="0"/>
              </a:rPr>
              <a:t>Monitor and report on conditions of WASH/IPC;</a:t>
            </a:r>
          </a:p>
          <a:p>
            <a:pPr marL="285750" indent="-285750">
              <a:buFont typeface="Arial" charset="0"/>
              <a:buChar char="•"/>
            </a:pPr>
            <a:r>
              <a:rPr lang="en-US" sz="1800" dirty="0">
                <a:latin typeface="Calibri" charset="0"/>
                <a:ea typeface="Calibri" charset="0"/>
                <a:cs typeface="Calibri" charset="0"/>
              </a:rPr>
              <a:t>Work collaboratively to identify areas for improvement</a:t>
            </a:r>
          </a:p>
          <a:p>
            <a:pPr marL="285750" indent="-285750">
              <a:buFont typeface="Arial" charset="0"/>
              <a:buChar char="•"/>
            </a:pPr>
            <a:r>
              <a:rPr lang="en-US" dirty="0">
                <a:latin typeface="Calibri" charset="0"/>
                <a:ea typeface="Calibri" charset="0"/>
                <a:cs typeface="Calibri" charset="0"/>
              </a:rPr>
              <a:t>Data collection and Management using mWater</a:t>
            </a:r>
            <a:endParaRPr lang="en-US" sz="1800" dirty="0">
              <a:latin typeface="Calibri" charset="0"/>
              <a:ea typeface="Calibri" charset="0"/>
              <a:cs typeface="Calibri" charset="0"/>
            </a:endParaRPr>
          </a:p>
        </p:txBody>
      </p:sp>
      <p:sp>
        <p:nvSpPr>
          <p:cNvPr id="17" name="Right Arrow 16"/>
          <p:cNvSpPr/>
          <p:nvPr/>
        </p:nvSpPr>
        <p:spPr>
          <a:xfrm rot="16200000">
            <a:off x="5748881" y="5561549"/>
            <a:ext cx="653143" cy="296545"/>
          </a:xfrm>
          <a:prstGeom prst="rightArrow">
            <a:avLst/>
          </a:prstGeom>
          <a:solidFill>
            <a:srgbClr val="0070C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p:cNvSpPr/>
          <p:nvPr/>
        </p:nvSpPr>
        <p:spPr>
          <a:xfrm>
            <a:off x="1197237" y="1679690"/>
            <a:ext cx="4209311" cy="584775"/>
          </a:xfrm>
          <a:prstGeom prst="rect">
            <a:avLst/>
          </a:prstGeom>
        </p:spPr>
        <p:txBody>
          <a:bodyPr wrap="square">
            <a:spAutoFit/>
          </a:bodyPr>
          <a:lstStyle/>
          <a:p>
            <a:pPr marL="457200" marR="0">
              <a:spcBef>
                <a:spcPts val="0"/>
              </a:spcBef>
              <a:spcAft>
                <a:spcPts val="0"/>
              </a:spcAft>
            </a:pPr>
            <a:r>
              <a:rPr lang="en-CA" sz="1600" dirty="0">
                <a:latin typeface="Calibri" charset="0"/>
                <a:ea typeface="Calibri" charset="0"/>
                <a:cs typeface="Calibri" charset="0"/>
              </a:rPr>
              <a:t>Climate change resilient water, sanitation, and waste management infrastructure</a:t>
            </a:r>
            <a:endParaRPr lang="en-US" sz="1600" dirty="0">
              <a:effectLst/>
              <a:latin typeface="Calibri" charset="0"/>
              <a:ea typeface="Calibri" charset="0"/>
              <a:cs typeface="Calibri" charset="0"/>
            </a:endParaRPr>
          </a:p>
        </p:txBody>
      </p:sp>
      <p:sp>
        <p:nvSpPr>
          <p:cNvPr id="19" name="Rectangle 18"/>
          <p:cNvSpPr/>
          <p:nvPr/>
        </p:nvSpPr>
        <p:spPr>
          <a:xfrm>
            <a:off x="6200816" y="1678317"/>
            <a:ext cx="4326607" cy="830997"/>
          </a:xfrm>
          <a:prstGeom prst="rect">
            <a:avLst/>
          </a:prstGeom>
        </p:spPr>
        <p:txBody>
          <a:bodyPr wrap="square">
            <a:spAutoFit/>
          </a:bodyPr>
          <a:lstStyle/>
          <a:p>
            <a:pPr algn="r"/>
            <a:r>
              <a:rPr lang="en-CA" sz="1600" dirty="0">
                <a:latin typeface="Calibri" charset="0"/>
                <a:ea typeface="Calibri" charset="0"/>
                <a:cs typeface="Calibri" charset="0"/>
              </a:rPr>
              <a:t>Training and monitoring of hygiene, IPC, cleaning, waste management protocols, quality of care and gender equity</a:t>
            </a:r>
            <a:r>
              <a:rPr lang="en-US" sz="1600" dirty="0">
                <a:latin typeface="Calibri" charset="0"/>
                <a:ea typeface="Calibri" charset="0"/>
                <a:cs typeface="Calibri" charset="0"/>
              </a:rPr>
              <a:t> </a:t>
            </a:r>
          </a:p>
        </p:txBody>
      </p:sp>
      <p:pic>
        <p:nvPicPr>
          <p:cNvPr id="11" name="Picture 10">
            <a:extLst>
              <a:ext uri="{FF2B5EF4-FFF2-40B4-BE49-F238E27FC236}">
                <a16:creationId xmlns:a16="http://schemas.microsoft.com/office/drawing/2014/main" id="{37720563-08B0-6145-987B-1BC0BD1462F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622955" y="150735"/>
            <a:ext cx="1510748" cy="579120"/>
          </a:xfrm>
          <a:prstGeom prst="rect">
            <a:avLst/>
          </a:prstGeom>
        </p:spPr>
      </p:pic>
    </p:spTree>
    <p:extLst>
      <p:ext uri="{BB962C8B-B14F-4D97-AF65-F5344CB8AC3E}">
        <p14:creationId xmlns:p14="http://schemas.microsoft.com/office/powerpoint/2010/main" val="2034368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10"/>
          <p:cNvSpPr txBox="1">
            <a:spLocks/>
          </p:cNvSpPr>
          <p:nvPr/>
        </p:nvSpPr>
        <p:spPr>
          <a:xfrm>
            <a:off x="1758326" y="2295692"/>
            <a:ext cx="3515742" cy="22204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400" dirty="0">
              <a:solidFill>
                <a:prstClr val="black"/>
              </a:solidFill>
            </a:endParaRPr>
          </a:p>
        </p:txBody>
      </p:sp>
      <p:sp>
        <p:nvSpPr>
          <p:cNvPr id="4" name="Title 1"/>
          <p:cNvSpPr>
            <a:spLocks noGrp="1"/>
          </p:cNvSpPr>
          <p:nvPr>
            <p:ph type="ctrTitle"/>
          </p:nvPr>
        </p:nvSpPr>
        <p:spPr>
          <a:xfrm>
            <a:off x="2298060" y="734446"/>
            <a:ext cx="7772400" cy="1035210"/>
          </a:xfrm>
        </p:spPr>
        <p:txBody>
          <a:bodyPr anchor="ctr">
            <a:normAutofit/>
          </a:bodyPr>
          <a:lstStyle/>
          <a:p>
            <a:r>
              <a:rPr lang="en-US" sz="3400" b="1" dirty="0"/>
              <a:t>Impacts -Technical</a:t>
            </a:r>
          </a:p>
        </p:txBody>
      </p:sp>
      <p:sp>
        <p:nvSpPr>
          <p:cNvPr id="3" name="TextBox 2">
            <a:extLst>
              <a:ext uri="{FF2B5EF4-FFF2-40B4-BE49-F238E27FC236}">
                <a16:creationId xmlns:a16="http://schemas.microsoft.com/office/drawing/2014/main" id="{36191A8D-E627-BCBA-5387-75026D644EE6}"/>
              </a:ext>
            </a:extLst>
          </p:cNvPr>
          <p:cNvSpPr txBox="1"/>
          <p:nvPr/>
        </p:nvSpPr>
        <p:spPr>
          <a:xfrm>
            <a:off x="605545" y="1687354"/>
            <a:ext cx="5814710" cy="5170646"/>
          </a:xfrm>
          <a:prstGeom prst="rect">
            <a:avLst/>
          </a:prstGeom>
          <a:noFill/>
        </p:spPr>
        <p:txBody>
          <a:bodyPr wrap="square">
            <a:spAutoFit/>
          </a:bodyPr>
          <a:lstStyle/>
          <a:p>
            <a:pPr marL="285750" indent="-285750" algn="l">
              <a:buFont typeface="Arial" panose="020B0604020202020204" pitchFamily="34" charset="0"/>
              <a:buChar char="•"/>
            </a:pPr>
            <a:r>
              <a:rPr lang="en-US" sz="2200" b="0" i="0" u="none" strike="noStrike" baseline="0" dirty="0">
                <a:solidFill>
                  <a:srgbClr val="303030"/>
                </a:solidFill>
                <a:latin typeface="*Arial-15912-Identity-H"/>
              </a:rPr>
              <a:t>38% increase in patient positive perception of drinking water at HCF 56% reduction in water supply disruptions</a:t>
            </a:r>
          </a:p>
          <a:p>
            <a:pPr marL="285750" indent="-285750" algn="l">
              <a:buFont typeface="Arial" panose="020B0604020202020204" pitchFamily="34" charset="0"/>
              <a:buChar char="•"/>
            </a:pPr>
            <a:endParaRPr lang="en-US" sz="2200" b="0" i="0" u="none" strike="noStrike" baseline="0" dirty="0">
              <a:solidFill>
                <a:srgbClr val="303030"/>
              </a:solidFill>
              <a:latin typeface="*Arial-15912-Identity-H"/>
            </a:endParaRPr>
          </a:p>
          <a:p>
            <a:pPr marL="285750" indent="-285750" algn="l">
              <a:buFont typeface="Arial" panose="020B0604020202020204" pitchFamily="34" charset="0"/>
              <a:buChar char="•"/>
            </a:pPr>
            <a:r>
              <a:rPr lang="en-US" sz="2200" b="0" i="0" u="none" strike="noStrike" baseline="0" dirty="0">
                <a:solidFill>
                  <a:srgbClr val="303030"/>
                </a:solidFill>
                <a:latin typeface="*Arial-15912-Identity-H"/>
              </a:rPr>
              <a:t>Dramatic improvement in breakdown response time (within 48 hours overall)</a:t>
            </a:r>
          </a:p>
          <a:p>
            <a:pPr marL="285750" indent="-285750" algn="l">
              <a:buFont typeface="Arial" panose="020B0604020202020204" pitchFamily="34" charset="0"/>
              <a:buChar char="•"/>
            </a:pPr>
            <a:endParaRPr lang="en-US" sz="2200" dirty="0">
              <a:solidFill>
                <a:srgbClr val="303030"/>
              </a:solidFill>
              <a:latin typeface="*Arial-15912-Identity-H"/>
            </a:endParaRPr>
          </a:p>
          <a:p>
            <a:pPr marL="285750" indent="-285750" algn="l">
              <a:buFont typeface="Arial" panose="020B0604020202020204" pitchFamily="34" charset="0"/>
              <a:buChar char="•"/>
            </a:pPr>
            <a:r>
              <a:rPr lang="en-US" sz="2200" dirty="0">
                <a:solidFill>
                  <a:srgbClr val="303030"/>
                </a:solidFill>
                <a:latin typeface="*Arial-15912-Identity-H"/>
              </a:rPr>
              <a:t>56% reduction in water supply disruptions</a:t>
            </a:r>
          </a:p>
          <a:p>
            <a:pPr marL="285750" indent="-285750" algn="l">
              <a:buFont typeface="Arial" panose="020B0604020202020204" pitchFamily="34" charset="0"/>
              <a:buChar char="•"/>
            </a:pPr>
            <a:endParaRPr lang="en-US" sz="2200" b="0" i="0" u="none" strike="noStrike" baseline="0" dirty="0">
              <a:solidFill>
                <a:srgbClr val="303030"/>
              </a:solidFill>
              <a:latin typeface="*Arial-15912-Identity-H"/>
            </a:endParaRPr>
          </a:p>
          <a:p>
            <a:pPr marL="285750" indent="-285750" algn="l">
              <a:buFont typeface="Arial" panose="020B0604020202020204" pitchFamily="34" charset="0"/>
              <a:buChar char="•"/>
            </a:pPr>
            <a:r>
              <a:rPr lang="en-US" sz="2200" b="0" i="0" u="none" strike="noStrike" baseline="0" dirty="0">
                <a:solidFill>
                  <a:srgbClr val="313131"/>
                </a:solidFill>
                <a:latin typeface="*Arial-15912-Identity-H"/>
              </a:rPr>
              <a:t>Increase in handwashing stations near toilets (i.e. where</a:t>
            </a:r>
            <a:r>
              <a:rPr lang="en-US" sz="2200" dirty="0">
                <a:solidFill>
                  <a:srgbClr val="313131"/>
                </a:solidFill>
                <a:latin typeface="*Arial-15912-Identity-H"/>
              </a:rPr>
              <a:t> </a:t>
            </a:r>
            <a:r>
              <a:rPr lang="en-US" sz="2200" b="0" i="0" u="none" strike="noStrike" baseline="0" dirty="0">
                <a:solidFill>
                  <a:srgbClr val="313131"/>
                </a:solidFill>
                <a:latin typeface="*Arial-15912-Identity-H"/>
              </a:rPr>
              <a:t>needed) (patients - 51% increased to 62.3%; Guardians 32% increased to 61.5%)</a:t>
            </a:r>
          </a:p>
          <a:p>
            <a:pPr marL="285750" indent="-285750" algn="l">
              <a:buFont typeface="Arial" panose="020B0604020202020204" pitchFamily="34" charset="0"/>
              <a:buChar char="•"/>
            </a:pPr>
            <a:endParaRPr lang="en-US" sz="2200" b="0" i="0" u="none" strike="noStrike" baseline="0" dirty="0">
              <a:solidFill>
                <a:srgbClr val="313131"/>
              </a:solidFill>
              <a:latin typeface="*Arial-15912-Identity-H"/>
            </a:endParaRPr>
          </a:p>
          <a:p>
            <a:pPr marL="285750" indent="-285750" algn="l">
              <a:buFont typeface="Arial" panose="020B0604020202020204" pitchFamily="34" charset="0"/>
              <a:buChar char="•"/>
            </a:pPr>
            <a:r>
              <a:rPr lang="en-US" sz="2200" b="0" i="0" u="none" strike="noStrike" baseline="0" dirty="0">
                <a:solidFill>
                  <a:srgbClr val="303030"/>
                </a:solidFill>
                <a:latin typeface="*Arial-15912-Identity-H"/>
              </a:rPr>
              <a:t>Care areas having proper waste bins, used properly increased from 39% to 66%</a:t>
            </a:r>
            <a:endParaRPr lang="en-US" sz="2200" dirty="0"/>
          </a:p>
        </p:txBody>
      </p:sp>
      <p:pic>
        <p:nvPicPr>
          <p:cNvPr id="5" name="Picture 4" descr="A person holding a pipe&#10;&#10;Description automatically generated">
            <a:extLst>
              <a:ext uri="{FF2B5EF4-FFF2-40B4-BE49-F238E27FC236}">
                <a16:creationId xmlns:a16="http://schemas.microsoft.com/office/drawing/2014/main" id="{41A24C69-4010-E28A-8F2A-984FAF7926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78268" y="2295692"/>
            <a:ext cx="4708187" cy="3531140"/>
          </a:xfrm>
          <a:prstGeom prst="rect">
            <a:avLst/>
          </a:prstGeom>
        </p:spPr>
      </p:pic>
    </p:spTree>
    <p:extLst>
      <p:ext uri="{BB962C8B-B14F-4D97-AF65-F5344CB8AC3E}">
        <p14:creationId xmlns:p14="http://schemas.microsoft.com/office/powerpoint/2010/main" val="3120310380"/>
      </p:ext>
    </p:extLst>
  </p:cSld>
  <p:clrMapOvr>
    <a:masterClrMapping/>
  </p:clrMapOvr>
  <mc:AlternateContent xmlns:mc="http://schemas.openxmlformats.org/markup-compatibility/2006" xmlns:p14="http://schemas.microsoft.com/office/powerpoint/2010/main">
    <mc:Choice Requires="p14">
      <p:transition spd="slow" p14:dur="2000" advTm="145047"/>
    </mc:Choice>
    <mc:Fallback xmlns="">
      <p:transition spd="slow" advTm="14504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10"/>
          <p:cNvSpPr txBox="1">
            <a:spLocks/>
          </p:cNvSpPr>
          <p:nvPr/>
        </p:nvSpPr>
        <p:spPr>
          <a:xfrm>
            <a:off x="1758326" y="2295692"/>
            <a:ext cx="3515742" cy="22204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400" dirty="0">
              <a:solidFill>
                <a:prstClr val="black"/>
              </a:solidFill>
            </a:endParaRPr>
          </a:p>
        </p:txBody>
      </p:sp>
      <p:sp>
        <p:nvSpPr>
          <p:cNvPr id="4" name="Title 1"/>
          <p:cNvSpPr>
            <a:spLocks noGrp="1"/>
          </p:cNvSpPr>
          <p:nvPr>
            <p:ph type="ctrTitle"/>
          </p:nvPr>
        </p:nvSpPr>
        <p:spPr>
          <a:xfrm>
            <a:off x="2209800" y="675489"/>
            <a:ext cx="7772400" cy="1035210"/>
          </a:xfrm>
        </p:spPr>
        <p:txBody>
          <a:bodyPr anchor="ctr">
            <a:normAutofit/>
          </a:bodyPr>
          <a:lstStyle/>
          <a:p>
            <a:r>
              <a:rPr lang="en-US" sz="3400" b="1" dirty="0"/>
              <a:t>Impacts – Quality of Care</a:t>
            </a:r>
          </a:p>
        </p:txBody>
      </p:sp>
      <p:sp>
        <p:nvSpPr>
          <p:cNvPr id="6" name="TextBox 5">
            <a:extLst>
              <a:ext uri="{FF2B5EF4-FFF2-40B4-BE49-F238E27FC236}">
                <a16:creationId xmlns:a16="http://schemas.microsoft.com/office/drawing/2014/main" id="{13B423DF-D64A-01AE-FD34-D029F3A632A0}"/>
              </a:ext>
            </a:extLst>
          </p:cNvPr>
          <p:cNvSpPr txBox="1"/>
          <p:nvPr/>
        </p:nvSpPr>
        <p:spPr>
          <a:xfrm>
            <a:off x="720710" y="1710699"/>
            <a:ext cx="5590973" cy="4801314"/>
          </a:xfrm>
          <a:prstGeom prst="rect">
            <a:avLst/>
          </a:prstGeom>
          <a:noFill/>
        </p:spPr>
        <p:txBody>
          <a:bodyPr wrap="square">
            <a:spAutoFit/>
          </a:bodyPr>
          <a:lstStyle/>
          <a:p>
            <a:pPr marL="285750" indent="-285750">
              <a:buFont typeface="Arial" panose="020B0604020202020204" pitchFamily="34" charset="0"/>
              <a:buChar char="•"/>
            </a:pPr>
            <a:r>
              <a:rPr lang="en-US" dirty="0"/>
              <a:t>49% increase in staff ratings of waste practices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14.5% increase in patients reporting proper hand hygiene by staff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51% of staff/70% of managers reported receiving gender sensitive IPC training. (In control it was 10% of staff at baseline and only 20% at end line).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Skills training increased significantly (cleaners, waste management, incinerator operations etc.)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Decrease in seconding of cleaning staff before cleaning completed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Increase in staff reporting toilets clean: men 57% at baseline to 70% at end line; women 57% to 69% </a:t>
            </a:r>
          </a:p>
        </p:txBody>
      </p:sp>
      <p:pic>
        <p:nvPicPr>
          <p:cNvPr id="9" name="Picture 8" descr="A group of people wearing surgical masks and scrubs&#10;&#10;Description automatically generated">
            <a:extLst>
              <a:ext uri="{FF2B5EF4-FFF2-40B4-BE49-F238E27FC236}">
                <a16:creationId xmlns:a16="http://schemas.microsoft.com/office/drawing/2014/main" id="{CB5E3D15-CC9B-AE06-2011-75944B11D3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46372" y="2217906"/>
            <a:ext cx="4824918" cy="3618689"/>
          </a:xfrm>
          <a:prstGeom prst="rect">
            <a:avLst/>
          </a:prstGeom>
        </p:spPr>
      </p:pic>
    </p:spTree>
    <p:extLst>
      <p:ext uri="{BB962C8B-B14F-4D97-AF65-F5344CB8AC3E}">
        <p14:creationId xmlns:p14="http://schemas.microsoft.com/office/powerpoint/2010/main" val="174594153"/>
      </p:ext>
    </p:extLst>
  </p:cSld>
  <p:clrMapOvr>
    <a:masterClrMapping/>
  </p:clrMapOvr>
  <mc:AlternateContent xmlns:mc="http://schemas.openxmlformats.org/markup-compatibility/2006" xmlns:p14="http://schemas.microsoft.com/office/powerpoint/2010/main">
    <mc:Choice Requires="p14">
      <p:transition spd="slow" p14:dur="2000" advTm="145047"/>
    </mc:Choice>
    <mc:Fallback xmlns="">
      <p:transition spd="slow" advTm="14504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9528" y="1080102"/>
            <a:ext cx="7886700" cy="1325563"/>
          </a:xfrm>
        </p:spPr>
        <p:txBody>
          <a:bodyPr/>
          <a:lstStyle/>
          <a:p>
            <a:r>
              <a:rPr lang="en-US" dirty="0"/>
              <a:t>Monitoring, Evaluation, Resolution, and Learning (MERL)</a:t>
            </a:r>
          </a:p>
        </p:txBody>
      </p:sp>
      <p:graphicFrame>
        <p:nvGraphicFramePr>
          <p:cNvPr id="4" name="Diagram 3"/>
          <p:cNvGraphicFramePr/>
          <p:nvPr/>
        </p:nvGraphicFramePr>
        <p:xfrm>
          <a:off x="2181100" y="229952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ular Callout 5"/>
          <p:cNvSpPr/>
          <p:nvPr/>
        </p:nvSpPr>
        <p:spPr>
          <a:xfrm rot="5400000">
            <a:off x="8851076" y="2298787"/>
            <a:ext cx="1413163" cy="1626919"/>
          </a:xfrm>
          <a:prstGeom prst="wedgeRoundRectCallout">
            <a:avLst>
              <a:gd name="adj1" fmla="val -4657"/>
              <a:gd name="adj2" fmla="val 10465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800"/>
              <a:t>Is our program on track?</a:t>
            </a:r>
          </a:p>
        </p:txBody>
      </p:sp>
      <p:sp>
        <p:nvSpPr>
          <p:cNvPr id="7" name="Rounded Rectangular Callout 6"/>
          <p:cNvSpPr/>
          <p:nvPr/>
        </p:nvSpPr>
        <p:spPr>
          <a:xfrm rot="5400000">
            <a:off x="8851076" y="4843484"/>
            <a:ext cx="1413163" cy="1626919"/>
          </a:xfrm>
          <a:prstGeom prst="wedgeRoundRectCallout">
            <a:avLst>
              <a:gd name="adj1" fmla="val -32252"/>
              <a:gd name="adj2" fmla="val 11209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800" dirty="0"/>
              <a:t>Did our program work?</a:t>
            </a:r>
          </a:p>
        </p:txBody>
      </p:sp>
    </p:spTree>
    <p:extLst>
      <p:ext uri="{BB962C8B-B14F-4D97-AF65-F5344CB8AC3E}">
        <p14:creationId xmlns:p14="http://schemas.microsoft.com/office/powerpoint/2010/main" val="2082507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9528" y="1080102"/>
            <a:ext cx="7886700" cy="1325563"/>
          </a:xfrm>
        </p:spPr>
        <p:txBody>
          <a:bodyPr/>
          <a:lstStyle/>
          <a:p>
            <a:r>
              <a:rPr lang="en-US" dirty="0"/>
              <a:t>Monitoring, Evaluation, Resolution, and Learning (MERL)</a:t>
            </a:r>
          </a:p>
        </p:txBody>
      </p:sp>
      <p:graphicFrame>
        <p:nvGraphicFramePr>
          <p:cNvPr id="4" name="Diagram 3"/>
          <p:cNvGraphicFramePr/>
          <p:nvPr/>
        </p:nvGraphicFramePr>
        <p:xfrm>
          <a:off x="2181100" y="229952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12684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551</TotalTime>
  <Words>1215</Words>
  <Application>Microsoft Office PowerPoint</Application>
  <PresentationFormat>Widescreen</PresentationFormat>
  <Paragraphs>144</Paragraphs>
  <Slides>10</Slides>
  <Notes>6</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10</vt:i4>
      </vt:variant>
    </vt:vector>
  </HeadingPairs>
  <TitlesOfParts>
    <vt:vector size="18" baseType="lpstr">
      <vt:lpstr>*Arial-15912-Identity-H</vt:lpstr>
      <vt:lpstr>Arial</vt:lpstr>
      <vt:lpstr>Calibri</vt:lpstr>
      <vt:lpstr>Calibri Light</vt:lpstr>
      <vt:lpstr>Office Theme</vt:lpstr>
      <vt:lpstr>6_Office Theme</vt:lpstr>
      <vt:lpstr>Office Theme</vt:lpstr>
      <vt:lpstr>Photo Editor Photo</vt:lpstr>
      <vt:lpstr>PowerPoint Presentation</vt:lpstr>
      <vt:lpstr>PowerPoint Presentation</vt:lpstr>
      <vt:lpstr>PowerPoint Presentation</vt:lpstr>
      <vt:lpstr>PowerPoint Presentation</vt:lpstr>
      <vt:lpstr>PowerPoint Presentation</vt:lpstr>
      <vt:lpstr>Impacts -Technical</vt:lpstr>
      <vt:lpstr>Impacts – Quality of Care</vt:lpstr>
      <vt:lpstr>Monitoring, Evaluation, Resolution, and Learning (MERL)</vt:lpstr>
      <vt:lpstr>Monitoring, Evaluation, Resolution, and Learning (MERL)</vt:lpstr>
      <vt:lpstr>Key Findings on Sustainability Factors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Cuellar</dc:creator>
  <cp:lastModifiedBy>Michael Brown</cp:lastModifiedBy>
  <cp:revision>18</cp:revision>
  <dcterms:created xsi:type="dcterms:W3CDTF">2021-09-03T20:46:46Z</dcterms:created>
  <dcterms:modified xsi:type="dcterms:W3CDTF">2023-07-11T18:09:07Z</dcterms:modified>
</cp:coreProperties>
</file>