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4"/>
  </p:sldMasterIdLst>
  <p:notesMasterIdLst>
    <p:notesMasterId r:id="rId21"/>
  </p:notesMasterIdLst>
  <p:sldIdLst>
    <p:sldId id="337" r:id="rId5"/>
    <p:sldId id="364" r:id="rId6"/>
    <p:sldId id="356" r:id="rId7"/>
    <p:sldId id="348" r:id="rId8"/>
    <p:sldId id="355" r:id="rId9"/>
    <p:sldId id="358" r:id="rId10"/>
    <p:sldId id="353" r:id="rId11"/>
    <p:sldId id="357" r:id="rId12"/>
    <p:sldId id="359" r:id="rId13"/>
    <p:sldId id="360" r:id="rId14"/>
    <p:sldId id="361" r:id="rId15"/>
    <p:sldId id="363" r:id="rId16"/>
    <p:sldId id="344" r:id="rId17"/>
    <p:sldId id="347" r:id="rId18"/>
    <p:sldId id="362" r:id="rId19"/>
    <p:sldId id="351" r:id="rId20"/>
  </p:sldIdLst>
  <p:sldSz cx="9144000" cy="6858000" type="screen4x3"/>
  <p:notesSz cx="7010400" cy="9296400"/>
  <p:embeddedFontLst>
    <p:embeddedFont>
      <p:font typeface="Abhyudaya" panose="020B0604020202020204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599" userDrawn="1">
          <p15:clr>
            <a:srgbClr val="A4A3A4"/>
          </p15:clr>
        </p15:guide>
        <p15:guide id="2" orient="horz" pos="4224" userDrawn="1">
          <p15:clr>
            <a:srgbClr val="A4A3A4"/>
          </p15:clr>
        </p15:guide>
        <p15:guide id="3" orient="horz" pos="2203" userDrawn="1">
          <p15:clr>
            <a:srgbClr val="A4A3A4"/>
          </p15:clr>
        </p15:guide>
        <p15:guide id="4" orient="horz" pos="3664" userDrawn="1">
          <p15:clr>
            <a:srgbClr val="A4A3A4"/>
          </p15:clr>
        </p15:guide>
        <p15:guide id="5" pos="5606" userDrawn="1">
          <p15:clr>
            <a:srgbClr val="A4A3A4"/>
          </p15:clr>
        </p15:guide>
        <p15:guide id="6" pos="2884" userDrawn="1">
          <p15:clr>
            <a:srgbClr val="A4A3A4"/>
          </p15:clr>
        </p15:guide>
        <p15:guide id="7" pos="283" userDrawn="1">
          <p15:clr>
            <a:srgbClr val="A4A3A4"/>
          </p15:clr>
        </p15:guide>
        <p15:guide id="8" pos="1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9" roundtripDataSignature="AMtx7mgtiHIjUv7gJiG5a2xrDmiOZ99j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0" y="84"/>
      </p:cViewPr>
      <p:guideLst>
        <p:guide orient="horz" pos="3599"/>
        <p:guide orient="horz" pos="4224"/>
        <p:guide orient="horz" pos="2203"/>
        <p:guide orient="horz" pos="3664"/>
        <p:guide pos="5606"/>
        <p:guide pos="2884"/>
        <p:guide pos="283"/>
        <p:guide pos="1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93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89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9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9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90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de-DE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indent="-232943" defTabSz="931774">
              <a:defRPr/>
            </a:pPr>
            <a:r>
              <a:rPr lang="en-US" i="1" dirty="0"/>
              <a:t>Tdh</a:t>
            </a:r>
            <a:endParaRPr lang="en-C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598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mandatory instrument that details out the key steps and processes to ensure the implementation of the O&amp;M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11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214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indent="-232943" defTabSz="931774">
              <a:defRPr/>
            </a:pPr>
            <a:endParaRPr lang="en-CH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13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5686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indent="-232943" defTabSz="931774">
              <a:defRPr/>
            </a:pPr>
            <a:endParaRPr lang="en-CH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14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08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indent="-232943" defTabSz="931774">
              <a:defRPr/>
            </a:pPr>
            <a:endParaRPr lang="en-CH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16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03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presentation outlines the processes followed for attaining success in advocacy while making sure that local ownership through sensitization workshops/events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142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government of Nepal has contextualized the WASHFIT tool jointly developed by WHO and UNICEF.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6318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118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Pictures and data played a very significant role to gain traction from the local authorities in relation to the quality of healthcare. We must appreciate that it requires several rounds of meetings and discussions.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5321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Costing helped local municipalities/duty bearers to understand how much budget is required annually for operationalization of WASH infrastructure and services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2911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actual start of the policy formulation committee led by the deputy mayor.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2555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296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Costing is an integral part of policy development process that supports the municipalities to determine exact amount required to maintain and improve WASH infra and services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10</a:t>
            </a:fld>
            <a:endParaRPr lang="de-DE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16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">
  <p:cSld name="Title and bulle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body" idx="1"/>
          </p:nvPr>
        </p:nvSpPr>
        <p:spPr>
          <a:xfrm>
            <a:off x="449263" y="2160000"/>
            <a:ext cx="8450262" cy="4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rgbClr val="205595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rgbClr val="2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9EE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9EE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9EE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9EE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9EE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9EE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9EE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9EE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271464" y="653567"/>
            <a:ext cx="8628062" cy="73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0800" rIns="108000" bIns="1044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05595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8A6F53E4-BA4D-46B9-5EDD-51B7F4950E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351" y="135149"/>
            <a:ext cx="2388511" cy="4028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259E61-B7EF-07B6-93AE-A58A16B9B3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139" y="-9238"/>
            <a:ext cx="855649" cy="79530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/>
          <p:nvPr/>
        </p:nvSpPr>
        <p:spPr>
          <a:xfrm>
            <a:off x="270935" y="180000"/>
            <a:ext cx="4002023" cy="360000"/>
          </a:xfrm>
          <a:prstGeom prst="rect">
            <a:avLst/>
          </a:prstGeom>
          <a:solidFill>
            <a:srgbClr val="20559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A0D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18" descr="SWC_Logo_Weiss_PPT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967" y="282827"/>
            <a:ext cx="3600450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271464" y="653567"/>
            <a:ext cx="8628062" cy="73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0800" rIns="108000" bIns="10440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05595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18"/>
          <p:cNvSpPr txBox="1"/>
          <p:nvPr/>
        </p:nvSpPr>
        <p:spPr>
          <a:xfrm>
            <a:off x="8627931" y="6383901"/>
            <a:ext cx="5225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36499D3-959D-4901-9C6C-3223CE859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19" y="1168525"/>
            <a:ext cx="8704162" cy="2455427"/>
          </a:xfrm>
        </p:spPr>
        <p:txBody>
          <a:bodyPr/>
          <a:lstStyle/>
          <a:p>
            <a:pPr algn="ctr">
              <a:tabLst>
                <a:tab pos="8229600" algn="l"/>
              </a:tabLst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“Terre des hommes Foundation Nepal’s experience </a:t>
            </a:r>
            <a:b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b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Advocacy for Operation and Maintenance Policy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b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WASH in Healthcare Facilities”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E0B1AE-C309-4F55-9A69-78C011EBF8A1}"/>
              </a:ext>
            </a:extLst>
          </p:cNvPr>
          <p:cNvSpPr txBox="1"/>
          <p:nvPr/>
        </p:nvSpPr>
        <p:spPr>
          <a:xfrm>
            <a:off x="549729" y="4555049"/>
            <a:ext cx="8474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Presenter/s:</a:t>
            </a:r>
          </a:p>
          <a:p>
            <a:endParaRPr lang="en-US" sz="2000" b="1" u="sng" dirty="0"/>
          </a:p>
          <a:p>
            <a:r>
              <a:rPr lang="en-US" sz="2000" b="1" dirty="0"/>
              <a:t>Sudarshan Neupane – Head of Country Office – Nepal</a:t>
            </a:r>
          </a:p>
          <a:p>
            <a:endParaRPr lang="en-US" sz="2000" b="1" dirty="0"/>
          </a:p>
          <a:p>
            <a:r>
              <a:rPr lang="en-US" sz="2000" b="1" dirty="0"/>
              <a:t>Prakash Bohara – Health &amp; WASH </a:t>
            </a:r>
            <a:r>
              <a:rPr lang="en-US" sz="2000" b="1" dirty="0" err="1"/>
              <a:t>Programme</a:t>
            </a:r>
            <a:r>
              <a:rPr lang="en-US" sz="2000" b="1" dirty="0"/>
              <a:t> Manager</a:t>
            </a:r>
          </a:p>
        </p:txBody>
      </p:sp>
    </p:spTree>
    <p:extLst>
      <p:ext uri="{BB962C8B-B14F-4D97-AF65-F5344CB8AC3E}">
        <p14:creationId xmlns:p14="http://schemas.microsoft.com/office/powerpoint/2010/main" val="2382933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D22D75-DADB-9D4B-A510-E2C074397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4" y="653567"/>
            <a:ext cx="8628062" cy="608768"/>
          </a:xfrm>
        </p:spPr>
        <p:txBody>
          <a:bodyPr/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Development of O&amp;M Policy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(endorsement copy)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64F4C-4B11-0299-436A-F44913003D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404256"/>
            <a:ext cx="4213450" cy="5223475"/>
          </a:xfrm>
          <a:prstGeom prst="rect">
            <a:avLst/>
          </a:prstGeom>
        </p:spPr>
      </p:pic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F73EEF50-C075-2425-5B59-A07D2048874A}"/>
              </a:ext>
            </a:extLst>
          </p:cNvPr>
          <p:cNvSpPr/>
          <p:nvPr/>
        </p:nvSpPr>
        <p:spPr>
          <a:xfrm>
            <a:off x="271464" y="4015993"/>
            <a:ext cx="4300536" cy="2791223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Operation &amp; Maintenance Policy </a:t>
            </a:r>
            <a:r>
              <a:rPr lang="en-US" sz="1800" dirty="0">
                <a:solidFill>
                  <a:schemeClr val="tx1"/>
                </a:solidFill>
              </a:rPr>
              <a:t>for WASH infrastructure &amp; services - 2022</a:t>
            </a:r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2C9AF8A8-9A80-6ADD-D2F6-04D8B474F357}"/>
              </a:ext>
            </a:extLst>
          </p:cNvPr>
          <p:cNvSpPr/>
          <p:nvPr/>
        </p:nvSpPr>
        <p:spPr>
          <a:xfrm>
            <a:off x="501024" y="1392053"/>
            <a:ext cx="2089775" cy="9165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Validation of costing data</a:t>
            </a: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73C242BD-9B19-D97D-7D29-7C3F5CAA713E}"/>
              </a:ext>
            </a:extLst>
          </p:cNvPr>
          <p:cNvSpPr/>
          <p:nvPr/>
        </p:nvSpPr>
        <p:spPr>
          <a:xfrm>
            <a:off x="501025" y="2150421"/>
            <a:ext cx="3973004" cy="116167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Final consultation/validation  workshop </a:t>
            </a:r>
          </a:p>
        </p:txBody>
      </p:sp>
      <p:sp>
        <p:nvSpPr>
          <p:cNvPr id="12" name="Arrow: Striped Right 11">
            <a:extLst>
              <a:ext uri="{FF2B5EF4-FFF2-40B4-BE49-F238E27FC236}">
                <a16:creationId xmlns:a16="http://schemas.microsoft.com/office/drawing/2014/main" id="{15B6D2ED-C985-A6A0-2127-8D64FEF96841}"/>
              </a:ext>
            </a:extLst>
          </p:cNvPr>
          <p:cNvSpPr/>
          <p:nvPr/>
        </p:nvSpPr>
        <p:spPr>
          <a:xfrm>
            <a:off x="358550" y="3312097"/>
            <a:ext cx="2681059" cy="10146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Endorsement by Municipal Assembly</a:t>
            </a:r>
          </a:p>
        </p:txBody>
      </p:sp>
      <p:sp>
        <p:nvSpPr>
          <p:cNvPr id="13" name="Callout: Down Arrow 12">
            <a:extLst>
              <a:ext uri="{FF2B5EF4-FFF2-40B4-BE49-F238E27FC236}">
                <a16:creationId xmlns:a16="http://schemas.microsoft.com/office/drawing/2014/main" id="{56589501-0318-2AA8-BDB5-56B7D13878FC}"/>
              </a:ext>
            </a:extLst>
          </p:cNvPr>
          <p:cNvSpPr/>
          <p:nvPr/>
        </p:nvSpPr>
        <p:spPr>
          <a:xfrm>
            <a:off x="1230225" y="4070465"/>
            <a:ext cx="631371" cy="620486"/>
          </a:xfrm>
          <a:prstGeom prst="downArrowCallout">
            <a:avLst>
              <a:gd name="adj1" fmla="val 25000"/>
              <a:gd name="adj2" fmla="val 25000"/>
              <a:gd name="adj3" fmla="val 14473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614B4C-450C-CEB2-2387-0DC418A66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4" y="653567"/>
            <a:ext cx="8628062" cy="547212"/>
          </a:xfrm>
        </p:spPr>
        <p:txBody>
          <a:bodyPr/>
          <a:lstStyle/>
          <a:p>
            <a:r>
              <a:rPr lang="en-US" sz="2800" dirty="0"/>
              <a:t>Development of Policy Implementation Procedure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D26993C-A06E-5D29-DA00-78394FC3DE14}"/>
              </a:ext>
            </a:extLst>
          </p:cNvPr>
          <p:cNvSpPr/>
          <p:nvPr/>
        </p:nvSpPr>
        <p:spPr>
          <a:xfrm rot="16200000">
            <a:off x="2319051" y="3154053"/>
            <a:ext cx="5083656" cy="1606433"/>
          </a:xfrm>
          <a:prstGeom prst="triangle">
            <a:avLst>
              <a:gd name="adj" fmla="val 5128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434D0-3065-6B5F-4E20-D12C795E3D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187" y="1577265"/>
            <a:ext cx="3154718" cy="451036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2EE519-0915-0E43-F2F3-2DB05A9C45FC}"/>
              </a:ext>
            </a:extLst>
          </p:cNvPr>
          <p:cNvSpPr txBox="1"/>
          <p:nvPr/>
        </p:nvSpPr>
        <p:spPr>
          <a:xfrm>
            <a:off x="214073" y="1274869"/>
            <a:ext cx="3944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Provisions made: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F9FF83-067A-A901-457C-9D3F0DF7651C}"/>
              </a:ext>
            </a:extLst>
          </p:cNvPr>
          <p:cNvGrpSpPr/>
          <p:nvPr/>
        </p:nvGrpSpPr>
        <p:grpSpPr>
          <a:xfrm>
            <a:off x="4557766" y="3032939"/>
            <a:ext cx="1271421" cy="1759881"/>
            <a:chOff x="10098156" y="2264767"/>
            <a:chExt cx="1262269" cy="1543051"/>
          </a:xfrm>
        </p:grpSpPr>
        <p:pic>
          <p:nvPicPr>
            <p:cNvPr id="8" name="Picture 2" descr="https://o.remove.bg/downloads/9f7250cb-b5d5-42b7-a7de-2970b7f115fd/images-removebg-preview.png">
              <a:extLst>
                <a:ext uri="{FF2B5EF4-FFF2-40B4-BE49-F238E27FC236}">
                  <a16:creationId xmlns:a16="http://schemas.microsoft.com/office/drawing/2014/main" id="{7414ACDA-12A2-73A8-655F-F7C9079E00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098156" y="2264767"/>
              <a:ext cx="1262269" cy="1543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67552DF-2AAC-7EDC-2F52-F6969979BDF2}"/>
                </a:ext>
              </a:extLst>
            </p:cNvPr>
            <p:cNvSpPr/>
            <p:nvPr/>
          </p:nvSpPr>
          <p:spPr>
            <a:xfrm>
              <a:off x="10341664" y="2871054"/>
              <a:ext cx="402533" cy="45211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bhyudaya" panose="00000400000000000000" pitchFamily="2" charset="0"/>
                </a:rPr>
                <a:t>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25A08E5-0B01-1B64-E404-700B319E7020}"/>
              </a:ext>
            </a:extLst>
          </p:cNvPr>
          <p:cNvSpPr txBox="1"/>
          <p:nvPr/>
        </p:nvSpPr>
        <p:spPr>
          <a:xfrm>
            <a:off x="83702" y="1799961"/>
            <a:ext cx="491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- Establishment of O&amp;M Fund with $4,500 at Municipality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3CACA-4F72-EF80-73D7-FFB2359A6D80}"/>
              </a:ext>
            </a:extLst>
          </p:cNvPr>
          <p:cNvSpPr txBox="1"/>
          <p:nvPr/>
        </p:nvSpPr>
        <p:spPr>
          <a:xfrm>
            <a:off x="160095" y="2695716"/>
            <a:ext cx="424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- Establishment of O&amp;M Fund with $150 in each of the HCFs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F8E14D-4C72-EE3C-E980-B16D5716E4A0}"/>
              </a:ext>
            </a:extLst>
          </p:cNvPr>
          <p:cNvSpPr txBox="1"/>
          <p:nvPr/>
        </p:nvSpPr>
        <p:spPr>
          <a:xfrm>
            <a:off x="136244" y="6289236"/>
            <a:ext cx="5369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[Note: It will be a revolving fund and local government will ensure minimum amount of budget available in this fund every year.]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149691-6259-3BD4-143B-8BCFD76EF086}"/>
              </a:ext>
            </a:extLst>
          </p:cNvPr>
          <p:cNvSpPr txBox="1"/>
          <p:nvPr/>
        </p:nvSpPr>
        <p:spPr>
          <a:xfrm>
            <a:off x="214073" y="4130142"/>
            <a:ext cx="424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- Provision for Private sector engagement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C35A71-6E12-10DD-2C9A-921E9802F282}"/>
              </a:ext>
            </a:extLst>
          </p:cNvPr>
          <p:cNvSpPr txBox="1"/>
          <p:nvPr/>
        </p:nvSpPr>
        <p:spPr>
          <a:xfrm>
            <a:off x="136244" y="3420384"/>
            <a:ext cx="424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- Periodic O&amp;M training for HCF staff, particularly cleaners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C513B8-9AC7-3EED-5A07-AC5000D06BD3}"/>
              </a:ext>
            </a:extLst>
          </p:cNvPr>
          <p:cNvSpPr txBox="1"/>
          <p:nvPr/>
        </p:nvSpPr>
        <p:spPr>
          <a:xfrm>
            <a:off x="193580" y="4894697"/>
            <a:ext cx="424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- Regular Preventive Maintenance of the WASH 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1272114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5C52FB-3465-D073-AA48-CF2F8604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903939"/>
            <a:ext cx="8628062" cy="547212"/>
          </a:xfrm>
        </p:spPr>
        <p:txBody>
          <a:bodyPr/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Current Status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3B4D31-5AFA-F1C3-B49A-18F423C8DCA6}"/>
              </a:ext>
            </a:extLst>
          </p:cNvPr>
          <p:cNvGrpSpPr/>
          <p:nvPr/>
        </p:nvGrpSpPr>
        <p:grpSpPr>
          <a:xfrm>
            <a:off x="6270527" y="919572"/>
            <a:ext cx="2873473" cy="3962473"/>
            <a:chOff x="10098156" y="2264767"/>
            <a:chExt cx="1262269" cy="1543051"/>
          </a:xfrm>
        </p:grpSpPr>
        <p:pic>
          <p:nvPicPr>
            <p:cNvPr id="5" name="Picture 2" descr="https://o.remove.bg/downloads/9f7250cb-b5d5-42b7-a7de-2970b7f115fd/images-removebg-preview.png">
              <a:extLst>
                <a:ext uri="{FF2B5EF4-FFF2-40B4-BE49-F238E27FC236}">
                  <a16:creationId xmlns:a16="http://schemas.microsoft.com/office/drawing/2014/main" id="{AEC40E7D-535E-B776-7185-87A3899F14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098156" y="2264767"/>
              <a:ext cx="1262269" cy="1543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CEF93D6-142C-DB7E-8367-A504B7A96AA2}"/>
                </a:ext>
              </a:extLst>
            </p:cNvPr>
            <p:cNvSpPr/>
            <p:nvPr/>
          </p:nvSpPr>
          <p:spPr>
            <a:xfrm>
              <a:off x="10341664" y="2871054"/>
              <a:ext cx="402533" cy="45211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bhyudaya" panose="00000400000000000000" pitchFamily="2" charset="0"/>
                </a:rPr>
                <a:t>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E432478-50A0-434D-C368-68812B050479}"/>
              </a:ext>
            </a:extLst>
          </p:cNvPr>
          <p:cNvSpPr txBox="1"/>
          <p:nvPr/>
        </p:nvSpPr>
        <p:spPr>
          <a:xfrm>
            <a:off x="250370" y="1591234"/>
            <a:ext cx="667294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- Established O&amp;M Fund with $4,500 at Municipality -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709E9-6D97-4A83-44A5-1973511E34CD}"/>
              </a:ext>
            </a:extLst>
          </p:cNvPr>
          <p:cNvSpPr txBox="1"/>
          <p:nvPr/>
        </p:nvSpPr>
        <p:spPr>
          <a:xfrm>
            <a:off x="271463" y="2184784"/>
            <a:ext cx="622199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- Established O&amp;M Fund with $150 in each of the HCFs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E2F1E1-3FCB-0872-A386-03B11CBB4B68}"/>
              </a:ext>
            </a:extLst>
          </p:cNvPr>
          <p:cNvSpPr txBox="1"/>
          <p:nvPr/>
        </p:nvSpPr>
        <p:spPr>
          <a:xfrm>
            <a:off x="271463" y="4926024"/>
            <a:ext cx="86280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i="1" dirty="0"/>
              <a:t>Note: It will be a revolving fund and local government will ensure the minimum amount of the proposed budget available in this fund every year.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D2CA51-3DDB-D383-6CB3-C0AB4B09EC39}"/>
              </a:ext>
            </a:extLst>
          </p:cNvPr>
          <p:cNvSpPr txBox="1"/>
          <p:nvPr/>
        </p:nvSpPr>
        <p:spPr>
          <a:xfrm>
            <a:off x="271464" y="2953172"/>
            <a:ext cx="632563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- Technical support for the development of digitized monitoring tool for O&amp;M in the health care facilities - 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</a:rPr>
              <a:t>ongoing</a:t>
            </a:r>
          </a:p>
        </p:txBody>
      </p:sp>
    </p:spTree>
    <p:extLst>
      <p:ext uri="{BB962C8B-B14F-4D97-AF65-F5344CB8AC3E}">
        <p14:creationId xmlns:p14="http://schemas.microsoft.com/office/powerpoint/2010/main" val="43070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23FE45-7A82-4562-A24C-9B075D8F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18" y="936238"/>
            <a:ext cx="11504083" cy="547212"/>
          </a:xfrm>
        </p:spPr>
        <p:txBody>
          <a:bodyPr/>
          <a:lstStyle/>
          <a:p>
            <a:pPr marL="342900" indent="-342900">
              <a:tabLst>
                <a:tab pos="457200" algn="l"/>
              </a:tabLst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Challenges / Mitigation measures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0E2D0C-D416-4A6A-95F5-736BFFAABD57}"/>
              </a:ext>
            </a:extLst>
          </p:cNvPr>
          <p:cNvSpPr txBox="1"/>
          <p:nvPr/>
        </p:nvSpPr>
        <p:spPr>
          <a:xfrm>
            <a:off x="262618" y="1584005"/>
            <a:ext cx="8750753" cy="4962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1" dirty="0">
                <a:latin typeface="Arial" panose="020B0604020202020204" pitchFamily="34" charset="0"/>
              </a:rPr>
              <a:t>Need of several rounds to workshops for policy finalization: </a:t>
            </a:r>
            <a:r>
              <a:rPr lang="en-GB" sz="1900" dirty="0">
                <a:latin typeface="Arial" panose="020B0604020202020204" pitchFamily="34" charset="0"/>
              </a:rPr>
              <a:t>It is because of change in the leadership. Conducted sensitization meetings for new leaders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</a:rPr>
              <a:t>No practice of keeping records 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</a:rPr>
              <a:t>of O&amp;M and other cost (related to life cycle costing) / Cost estimated and a system of keeping record set up.  </a:t>
            </a:r>
            <a:endParaRPr lang="en-US" sz="19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1" dirty="0">
                <a:latin typeface="Arial" panose="020B0604020202020204" pitchFamily="34" charset="0"/>
              </a:rPr>
              <a:t>Difficulty in ensuring the right holders' direct engagement in Policy Formulation Committee given its standard structures: W</a:t>
            </a:r>
            <a:r>
              <a:rPr lang="en-GB" sz="1900" dirty="0">
                <a:latin typeface="Arial" panose="020B0604020202020204" pitchFamily="34" charset="0"/>
              </a:rPr>
              <a:t>e've ensured participation community consultative meetings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latin typeface="Arial" panose="020B0604020202020204" pitchFamily="34" charset="0"/>
              </a:rPr>
              <a:t>Sustaining the work done and Implementation of the policy</a:t>
            </a:r>
          </a:p>
          <a:p>
            <a:pPr>
              <a:lnSpc>
                <a:spcPct val="150000"/>
              </a:lnSpc>
            </a:pPr>
            <a:endParaRPr lang="en-GB" sz="19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82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64473D-AB4D-42BA-8B4E-62EB86681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44" y="854756"/>
            <a:ext cx="8484244" cy="485657"/>
          </a:xfrm>
        </p:spPr>
        <p:txBody>
          <a:bodyPr/>
          <a:lstStyle/>
          <a:p>
            <a:pPr>
              <a:buSzPts val="1000"/>
              <a:tabLst>
                <a:tab pos="457200" algn="l"/>
              </a:tabLs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How other stakeholders can benefit from our experience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5F301D-B616-46D5-A567-7EF10C7F5EA9}"/>
              </a:ext>
            </a:extLst>
          </p:cNvPr>
          <p:cNvSpPr txBox="1"/>
          <p:nvPr/>
        </p:nvSpPr>
        <p:spPr>
          <a:xfrm>
            <a:off x="337457" y="1519203"/>
            <a:ext cx="7848600" cy="31082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latin typeface="Arial" panose="020B0604020202020204" pitchFamily="34" charset="0"/>
                <a:cs typeface="Times New Roman" panose="02020603050405020304" pitchFamily="18" charset="0"/>
              </a:rPr>
              <a:t>Availability of the policy outline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latin typeface="Arial" panose="020B0604020202020204" pitchFamily="34" charset="0"/>
                <a:cs typeface="Times New Roman" panose="02020603050405020304" pitchFamily="18" charset="0"/>
              </a:rPr>
              <a:t>Total / Life-cycle costing tools and reports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latin typeface="Arial" panose="020B0604020202020204" pitchFamily="34" charset="0"/>
                <a:cs typeface="Times New Roman" panose="02020603050405020304" pitchFamily="18" charset="0"/>
              </a:rPr>
              <a:t>WASH facility status and performance monitoring tools (Digital)- </a:t>
            </a:r>
            <a:r>
              <a:rPr lang="en-GB" sz="1900" b="1" dirty="0">
                <a:latin typeface="Arial" panose="020B0604020202020204" pitchFamily="34" charset="0"/>
                <a:cs typeface="Times New Roman" panose="02020603050405020304" pitchFamily="18" charset="0"/>
              </a:rPr>
              <a:t>being piloted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latin typeface="Arial" panose="020B0604020202020204" pitchFamily="34" charset="0"/>
                <a:cs typeface="Times New Roman" panose="02020603050405020304" pitchFamily="18" charset="0"/>
              </a:rPr>
              <a:t>Documentation of the challenges and learnings </a:t>
            </a:r>
            <a:r>
              <a:rPr lang="en-GB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 the policy formulation process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latin typeface="Arial" panose="020B0604020202020204" pitchFamily="34" charset="0"/>
                <a:cs typeface="Times New Roman" panose="02020603050405020304" pitchFamily="18" charset="0"/>
              </a:rPr>
              <a:t>WASH FIT experiences (technical and implementation capacity)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69142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F5140C-5362-786E-7F24-07E33A6F9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464" y="1332686"/>
            <a:ext cx="8450262" cy="2172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Advocacy for the replication of O&amp;M policy in other municipalities under the leadership of provinces and the federal government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Scaling of the WASH FIT in other remote districts and Provinces (Key ask from the Ministry of Health and Population) 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 marL="88900" indent="0">
              <a:lnSpc>
                <a:spcPct val="150000"/>
              </a:lnSpc>
              <a:buNone/>
            </a:pP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EEFA3A-D3DE-8E5D-C8B3-BA88084FA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4" y="686225"/>
            <a:ext cx="8628062" cy="547212"/>
          </a:xfrm>
        </p:spPr>
        <p:txBody>
          <a:bodyPr/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2627129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1702D88-6637-461A-8995-BC385F71304F}"/>
              </a:ext>
            </a:extLst>
          </p:cNvPr>
          <p:cNvSpPr txBox="1"/>
          <p:nvPr/>
        </p:nvSpPr>
        <p:spPr>
          <a:xfrm>
            <a:off x="609600" y="2061710"/>
            <a:ext cx="44008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"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Advocacy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seems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easy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but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difficult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…."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"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Advocacy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seems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difficult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but not impossible…"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E9AF97-84DD-46CA-949B-3FD21705B861}"/>
              </a:ext>
            </a:extLst>
          </p:cNvPr>
          <p:cNvSpPr txBox="1"/>
          <p:nvPr/>
        </p:nvSpPr>
        <p:spPr>
          <a:xfrm>
            <a:off x="247650" y="4142096"/>
            <a:ext cx="5593652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+mj-lt"/>
              </a:rPr>
              <a:t>"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Politicians also have families, it’s not that they will not get sick.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"/>
              </a:rPr>
              <a:t> Their families and communities (voters) will also be affected if WASH in HCF is not improved”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Calibri"/>
              </a:rPr>
              <a:t> 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+mj-lt"/>
                <a:ea typeface="Calibri"/>
              </a:rPr>
              <a:t>--- shared by a participant in a community consultation meeting</a:t>
            </a:r>
            <a:endParaRPr lang="en-US" sz="2400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C0E027-EC07-4DEC-AD33-A364A131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831847"/>
            <a:ext cx="5112945" cy="731878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And...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F0BDFDC0-2BA1-4A9D-963E-5793224B40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685" y="1608091"/>
            <a:ext cx="3375825" cy="2140498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0E0F174E-0D9E-4B06-B9DF-CFBCC4D468FA}"/>
              </a:ext>
            </a:extLst>
          </p:cNvPr>
          <p:cNvSpPr txBox="1">
            <a:spLocks/>
          </p:cNvSpPr>
          <p:nvPr/>
        </p:nvSpPr>
        <p:spPr>
          <a:xfrm>
            <a:off x="5535685" y="5349210"/>
            <a:ext cx="4430915" cy="73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0800" rIns="108000" bIns="1044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595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Thank You!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923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B6E69F-B021-736E-4458-5408E963B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150" y="1796143"/>
            <a:ext cx="8466137" cy="333102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O&amp;M policy for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sustainable access to WASH services in HCFs</a:t>
            </a: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Integration of blue school components in the municipal curriculum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F4729E-40BB-8CE0-D2A2-2BDD1CB0B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35" y="1001910"/>
            <a:ext cx="8628062" cy="547212"/>
          </a:xfrm>
        </p:spPr>
        <p:txBody>
          <a:bodyPr/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Examples of Successful Advocacy in Nepal</a:t>
            </a:r>
          </a:p>
        </p:txBody>
      </p:sp>
    </p:spTree>
    <p:extLst>
      <p:ext uri="{BB962C8B-B14F-4D97-AF65-F5344CB8AC3E}">
        <p14:creationId xmlns:p14="http://schemas.microsoft.com/office/powerpoint/2010/main" val="358365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09E46A-9864-5BD4-2676-A827BF79B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757" y="1828487"/>
            <a:ext cx="5672213" cy="4604970"/>
          </a:xfrm>
        </p:spPr>
        <p:txBody>
          <a:bodyPr/>
          <a:lstStyle/>
          <a:p>
            <a:pPr marL="88900" indent="0">
              <a:buNone/>
            </a:pPr>
            <a:r>
              <a:rPr lang="en-US" dirty="0">
                <a:solidFill>
                  <a:schemeClr val="tx1"/>
                </a:solidFill>
              </a:rPr>
              <a:t>- Swiss Development Cooperation (SDC)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District – Bardiya (Lumbini Province)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Local NGO: Geruwa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April 2020- July 2023</a:t>
            </a:r>
          </a:p>
          <a:p>
            <a:pPr marL="889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10 Health Care Facilities/ WASH FIT (45,000 populations)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6 Schools / Blue school approach (6,000 populations)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Behavior Change – Total Handwashing Campaign - in the communities (52,000)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7861F8-8ED8-4BF1-EE76-662721A2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69" y="852495"/>
            <a:ext cx="8628062" cy="608768"/>
          </a:xfrm>
        </p:spPr>
        <p:txBody>
          <a:bodyPr/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Project Information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03E148DF-D064-B5C4-A66E-FAB3B803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2970" y="1461263"/>
            <a:ext cx="3153456" cy="441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59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BFEC7E-2EEB-4D94-B369-8719024E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99" y="789941"/>
            <a:ext cx="8960150" cy="547212"/>
          </a:xfrm>
        </p:spPr>
        <p:txBody>
          <a:bodyPr/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Realization for Advocacy for WASH in HCF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68ECD-BB0A-4F21-904C-DA1A4B026E90}"/>
              </a:ext>
            </a:extLst>
          </p:cNvPr>
          <p:cNvSpPr txBox="1"/>
          <p:nvPr/>
        </p:nvSpPr>
        <p:spPr>
          <a:xfrm>
            <a:off x="89450" y="6408724"/>
            <a:ext cx="905455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+mj-lt"/>
                <a:ea typeface="Calibri" panose="020F0502020204030204" pitchFamily="34" charset="0"/>
              </a:rPr>
              <a:t>Lack of O&amp;M policy, cost information &amp; institutional setup</a:t>
            </a:r>
            <a:endParaRPr lang="en-US" sz="20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059B4A-54F2-48E0-B72C-78C25A05D779}"/>
              </a:ext>
            </a:extLst>
          </p:cNvPr>
          <p:cNvSpPr txBox="1"/>
          <p:nvPr/>
        </p:nvSpPr>
        <p:spPr>
          <a:xfrm>
            <a:off x="2737251" y="4512146"/>
            <a:ext cx="3160910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800" b="1" dirty="0">
                <a:latin typeface="+mj-lt"/>
                <a:ea typeface="Calibri"/>
              </a:rPr>
              <a:t>Operation &amp; Maintenance (O&amp;M) is not prioritized in local planning/ budgeting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4180E3-373A-4222-943B-3191C8FC1E24}"/>
              </a:ext>
            </a:extLst>
          </p:cNvPr>
          <p:cNvSpPr txBox="1"/>
          <p:nvPr/>
        </p:nvSpPr>
        <p:spPr>
          <a:xfrm>
            <a:off x="5999414" y="5296369"/>
            <a:ext cx="299780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Lack of evidence to inform for O&amp;M COSTING for adequate budget allocations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4765EF-94C4-4DB4-84A1-7D19E9718F01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234" y="1319436"/>
            <a:ext cx="2645067" cy="280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picture containing indoor, bathroom, tiled&#10;&#10;Description automatically generated">
            <a:extLst>
              <a:ext uri="{FF2B5EF4-FFF2-40B4-BE49-F238E27FC236}">
                <a16:creationId xmlns:a16="http://schemas.microsoft.com/office/drawing/2014/main" id="{6C2ADFA3-BBFD-4DA4-871B-375286C32C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07256">
            <a:off x="408382" y="1474588"/>
            <a:ext cx="2560943" cy="1880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picture containing indoor, toilet, tiled&#10;&#10;Description automatically generated">
            <a:extLst>
              <a:ext uri="{FF2B5EF4-FFF2-40B4-BE49-F238E27FC236}">
                <a16:creationId xmlns:a16="http://schemas.microsoft.com/office/drawing/2014/main" id="{23634E00-C4A0-452C-93C2-D1C01D29B5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01305">
            <a:off x="6648254" y="1138730"/>
            <a:ext cx="2101307" cy="2552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984A92-4775-4DEE-B73A-BEFB62806F1C}"/>
              </a:ext>
            </a:extLst>
          </p:cNvPr>
          <p:cNvSpPr txBox="1"/>
          <p:nvPr/>
        </p:nvSpPr>
        <p:spPr>
          <a:xfrm>
            <a:off x="89450" y="5488913"/>
            <a:ext cx="2359835" cy="8002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+mj-lt"/>
                <a:ea typeface="Calibri" panose="020F0502020204030204" pitchFamily="34" charset="0"/>
              </a:rPr>
              <a:t>LESS BUDGET ALLOCATION </a:t>
            </a:r>
            <a:r>
              <a:rPr lang="en-US" dirty="0">
                <a:latin typeface="+mj-lt"/>
                <a:ea typeface="Calibri" panose="020F0502020204030204" pitchFamily="34" charset="0"/>
              </a:rPr>
              <a:t>for WASH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E7F5B-5C90-CAFD-E03E-47EF7FD2FC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8876" y="3651785"/>
            <a:ext cx="1799066" cy="1535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DD23E4-E6D6-6DBB-38A6-8BDD6D9BFE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778" y="3935216"/>
            <a:ext cx="2466975" cy="1431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3C64E0-4134-5DBF-1415-C9BC45970072}"/>
              </a:ext>
            </a:extLst>
          </p:cNvPr>
          <p:cNvSpPr txBox="1"/>
          <p:nvPr/>
        </p:nvSpPr>
        <p:spPr>
          <a:xfrm rot="20434460">
            <a:off x="1492339" y="2764527"/>
            <a:ext cx="5650735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ea typeface="Calibri"/>
              </a:rPr>
              <a:t>Poor status of WASH </a:t>
            </a:r>
            <a:r>
              <a:rPr lang="en-US" sz="1800" dirty="0">
                <a:solidFill>
                  <a:srgbClr val="FF0000"/>
                </a:solidFill>
                <a:latin typeface="+mj-lt"/>
                <a:ea typeface="Calibri"/>
              </a:rPr>
              <a:t>(infrastructures and services)</a:t>
            </a:r>
            <a:endParaRPr lang="en-US" sz="2400" dirty="0">
              <a:solidFill>
                <a:srgbClr val="FF0000"/>
              </a:solidFill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775D43-CE17-529B-5047-A3B2DB80AA22}"/>
              </a:ext>
            </a:extLst>
          </p:cNvPr>
          <p:cNvGrpSpPr/>
          <p:nvPr/>
        </p:nvGrpSpPr>
        <p:grpSpPr>
          <a:xfrm>
            <a:off x="89451" y="6105581"/>
            <a:ext cx="8965098" cy="232727"/>
            <a:chOff x="89451" y="6284306"/>
            <a:chExt cx="8965098" cy="116023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71D9CE4D-B3BA-8A56-CDB4-C567FB548F2F}"/>
                </a:ext>
              </a:extLst>
            </p:cNvPr>
            <p:cNvSpPr/>
            <p:nvPr/>
          </p:nvSpPr>
          <p:spPr>
            <a:xfrm>
              <a:off x="5138057" y="6284306"/>
              <a:ext cx="3916492" cy="116023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FB3DAAD-19DA-3E94-DECD-F6B33BB13702}"/>
                </a:ext>
              </a:extLst>
            </p:cNvPr>
            <p:cNvSpPr/>
            <p:nvPr/>
          </p:nvSpPr>
          <p:spPr>
            <a:xfrm rot="10800000">
              <a:off x="89451" y="6289971"/>
              <a:ext cx="5048605" cy="10578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645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066ED1-A049-1992-C5A8-5EC09E72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77" y="681850"/>
            <a:ext cx="9009102" cy="978099"/>
          </a:xfrm>
        </p:spPr>
        <p:txBody>
          <a:bodyPr/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Sensitization Workshop for local decision makers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1333A-3E80-3FAA-A95B-1957157C06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37" y="1206546"/>
            <a:ext cx="4200656" cy="2917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CA54D4-4E87-DEAC-0788-EEFBE751E05F}"/>
              </a:ext>
            </a:extLst>
          </p:cNvPr>
          <p:cNvSpPr txBox="1"/>
          <p:nvPr/>
        </p:nvSpPr>
        <p:spPr>
          <a:xfrm>
            <a:off x="110877" y="4197147"/>
            <a:ext cx="8984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Sensitization workshop with Municipality officials/ elected representatives using data and pictorial presentations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A3D034-C9C4-C628-34AB-3A4137D9777D}"/>
              </a:ext>
            </a:extLst>
          </p:cNvPr>
          <p:cNvGrpSpPr/>
          <p:nvPr/>
        </p:nvGrpSpPr>
        <p:grpSpPr>
          <a:xfrm>
            <a:off x="6634385" y="939942"/>
            <a:ext cx="2785592" cy="2349497"/>
            <a:chOff x="3361359" y="3180052"/>
            <a:chExt cx="2585565" cy="15513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FAD5082-34D3-B0AA-2E8D-C80031713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1359" y="3180052"/>
              <a:ext cx="2585565" cy="155133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9E0C1D-E55A-EA46-4EAF-ACB4F3EE8FED}"/>
                </a:ext>
              </a:extLst>
            </p:cNvPr>
            <p:cNvSpPr txBox="1"/>
            <p:nvPr/>
          </p:nvSpPr>
          <p:spPr>
            <a:xfrm>
              <a:off x="4098953" y="3332550"/>
              <a:ext cx="1129100" cy="3048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HCF</a:t>
              </a:r>
            </a:p>
          </p:txBody>
        </p:sp>
      </p:grpSp>
      <p:sp>
        <p:nvSpPr>
          <p:cNvPr id="12" name="Trapezoid 11">
            <a:extLst>
              <a:ext uri="{FF2B5EF4-FFF2-40B4-BE49-F238E27FC236}">
                <a16:creationId xmlns:a16="http://schemas.microsoft.com/office/drawing/2014/main" id="{E8D12A7F-FF0F-5E07-D98C-34E4F675A515}"/>
              </a:ext>
            </a:extLst>
          </p:cNvPr>
          <p:cNvSpPr/>
          <p:nvPr/>
        </p:nvSpPr>
        <p:spPr>
          <a:xfrm>
            <a:off x="7684438" y="2918799"/>
            <a:ext cx="545162" cy="611023"/>
          </a:xfrm>
          <a:prstGeom prst="trapezoid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E3F7B8-FD80-1CB7-7B52-63E05ECEE3EA}"/>
              </a:ext>
            </a:extLst>
          </p:cNvPr>
          <p:cNvGrpSpPr/>
          <p:nvPr/>
        </p:nvGrpSpPr>
        <p:grpSpPr>
          <a:xfrm>
            <a:off x="5152535" y="3536249"/>
            <a:ext cx="3217390" cy="290102"/>
            <a:chOff x="3614811" y="3630995"/>
            <a:chExt cx="3970956" cy="3265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7CC330-981B-CFAA-0B15-4D28319B7199}"/>
                </a:ext>
              </a:extLst>
            </p:cNvPr>
            <p:cNvSpPr/>
            <p:nvPr/>
          </p:nvSpPr>
          <p:spPr>
            <a:xfrm>
              <a:off x="3614811" y="3630995"/>
              <a:ext cx="3970956" cy="326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Data 15">
              <a:extLst>
                <a:ext uri="{FF2B5EF4-FFF2-40B4-BE49-F238E27FC236}">
                  <a16:creationId xmlns:a16="http://schemas.microsoft.com/office/drawing/2014/main" id="{68B579D7-1D31-314A-A358-2692781A7EA5}"/>
                </a:ext>
              </a:extLst>
            </p:cNvPr>
            <p:cNvSpPr/>
            <p:nvPr/>
          </p:nvSpPr>
          <p:spPr>
            <a:xfrm>
              <a:off x="3796035" y="3694840"/>
              <a:ext cx="416109" cy="99415"/>
            </a:xfrm>
            <a:prstGeom prst="flowChartInputOutp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Data 16">
              <a:extLst>
                <a:ext uri="{FF2B5EF4-FFF2-40B4-BE49-F238E27FC236}">
                  <a16:creationId xmlns:a16="http://schemas.microsoft.com/office/drawing/2014/main" id="{E0CED7DA-ABE3-72AA-52F8-3CF215F1A1B4}"/>
                </a:ext>
              </a:extLst>
            </p:cNvPr>
            <p:cNvSpPr/>
            <p:nvPr/>
          </p:nvSpPr>
          <p:spPr>
            <a:xfrm>
              <a:off x="4723684" y="3718033"/>
              <a:ext cx="416109" cy="99415"/>
            </a:xfrm>
            <a:prstGeom prst="flowChartInputOutp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Data 17">
              <a:extLst>
                <a:ext uri="{FF2B5EF4-FFF2-40B4-BE49-F238E27FC236}">
                  <a16:creationId xmlns:a16="http://schemas.microsoft.com/office/drawing/2014/main" id="{496759E9-3ACF-3E51-7AA0-B9FC385738B4}"/>
                </a:ext>
              </a:extLst>
            </p:cNvPr>
            <p:cNvSpPr/>
            <p:nvPr/>
          </p:nvSpPr>
          <p:spPr>
            <a:xfrm>
              <a:off x="5780545" y="3731287"/>
              <a:ext cx="416109" cy="99415"/>
            </a:xfrm>
            <a:prstGeom prst="flowChartInputOutp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Data 18">
              <a:extLst>
                <a:ext uri="{FF2B5EF4-FFF2-40B4-BE49-F238E27FC236}">
                  <a16:creationId xmlns:a16="http://schemas.microsoft.com/office/drawing/2014/main" id="{2C0EA988-3ECA-FB2F-1FC9-368EF5E028A8}"/>
                </a:ext>
              </a:extLst>
            </p:cNvPr>
            <p:cNvSpPr/>
            <p:nvPr/>
          </p:nvSpPr>
          <p:spPr>
            <a:xfrm>
              <a:off x="6807586" y="3724663"/>
              <a:ext cx="416109" cy="99415"/>
            </a:xfrm>
            <a:prstGeom prst="flowChartInputOutp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lowchart: Data 19">
            <a:extLst>
              <a:ext uri="{FF2B5EF4-FFF2-40B4-BE49-F238E27FC236}">
                <a16:creationId xmlns:a16="http://schemas.microsoft.com/office/drawing/2014/main" id="{4A5CA13E-551D-FD86-270F-204C735704C6}"/>
              </a:ext>
            </a:extLst>
          </p:cNvPr>
          <p:cNvSpPr/>
          <p:nvPr/>
        </p:nvSpPr>
        <p:spPr>
          <a:xfrm rot="16395462">
            <a:off x="7722552" y="3186189"/>
            <a:ext cx="542581" cy="76242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9BF9CD-C911-FCDB-0507-8D66BDCDA9AC}"/>
              </a:ext>
            </a:extLst>
          </p:cNvPr>
          <p:cNvGrpSpPr/>
          <p:nvPr/>
        </p:nvGrpSpPr>
        <p:grpSpPr>
          <a:xfrm>
            <a:off x="6634385" y="975588"/>
            <a:ext cx="2785592" cy="2349497"/>
            <a:chOff x="3361359" y="3180052"/>
            <a:chExt cx="2585565" cy="155133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B0049A6-99B4-9E94-14A9-14D4B7963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1359" y="3180052"/>
              <a:ext cx="2585565" cy="155133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F0B7EE0-084F-BD59-203D-CD7442415CC9}"/>
                </a:ext>
              </a:extLst>
            </p:cNvPr>
            <p:cNvSpPr txBox="1"/>
            <p:nvPr/>
          </p:nvSpPr>
          <p:spPr>
            <a:xfrm>
              <a:off x="4098953" y="3332550"/>
              <a:ext cx="1129100" cy="3048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HCF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82D786-92B5-39BA-C70A-83DCB86D9FE4}"/>
              </a:ext>
            </a:extLst>
          </p:cNvPr>
          <p:cNvGrpSpPr/>
          <p:nvPr/>
        </p:nvGrpSpPr>
        <p:grpSpPr>
          <a:xfrm>
            <a:off x="5152535" y="3571895"/>
            <a:ext cx="3217390" cy="204737"/>
            <a:chOff x="3614811" y="3630995"/>
            <a:chExt cx="3970956" cy="3265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73EC742-C6FA-3F7F-206F-63496BB14905}"/>
                </a:ext>
              </a:extLst>
            </p:cNvPr>
            <p:cNvSpPr/>
            <p:nvPr/>
          </p:nvSpPr>
          <p:spPr>
            <a:xfrm>
              <a:off x="3614811" y="3630995"/>
              <a:ext cx="3970956" cy="3265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Data 26">
              <a:extLst>
                <a:ext uri="{FF2B5EF4-FFF2-40B4-BE49-F238E27FC236}">
                  <a16:creationId xmlns:a16="http://schemas.microsoft.com/office/drawing/2014/main" id="{4A00E507-7015-85F0-88C9-469A3214658C}"/>
                </a:ext>
              </a:extLst>
            </p:cNvPr>
            <p:cNvSpPr/>
            <p:nvPr/>
          </p:nvSpPr>
          <p:spPr>
            <a:xfrm>
              <a:off x="3796035" y="3694840"/>
              <a:ext cx="416109" cy="99415"/>
            </a:xfrm>
            <a:prstGeom prst="flowChartInputOutp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Data 27">
              <a:extLst>
                <a:ext uri="{FF2B5EF4-FFF2-40B4-BE49-F238E27FC236}">
                  <a16:creationId xmlns:a16="http://schemas.microsoft.com/office/drawing/2014/main" id="{3E147CBA-CF9B-64F4-54F9-CCA5743C8B29}"/>
                </a:ext>
              </a:extLst>
            </p:cNvPr>
            <p:cNvSpPr/>
            <p:nvPr/>
          </p:nvSpPr>
          <p:spPr>
            <a:xfrm>
              <a:off x="4723684" y="3718033"/>
              <a:ext cx="416109" cy="99415"/>
            </a:xfrm>
            <a:prstGeom prst="flowChartInputOutp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Data 28">
              <a:extLst>
                <a:ext uri="{FF2B5EF4-FFF2-40B4-BE49-F238E27FC236}">
                  <a16:creationId xmlns:a16="http://schemas.microsoft.com/office/drawing/2014/main" id="{22A7C1C1-196F-BE6C-2E22-32D31598AB62}"/>
                </a:ext>
              </a:extLst>
            </p:cNvPr>
            <p:cNvSpPr/>
            <p:nvPr/>
          </p:nvSpPr>
          <p:spPr>
            <a:xfrm>
              <a:off x="5780545" y="3731287"/>
              <a:ext cx="416109" cy="99415"/>
            </a:xfrm>
            <a:prstGeom prst="flowChartInputOutp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Data 29">
              <a:extLst>
                <a:ext uri="{FF2B5EF4-FFF2-40B4-BE49-F238E27FC236}">
                  <a16:creationId xmlns:a16="http://schemas.microsoft.com/office/drawing/2014/main" id="{1819756B-A21B-38CA-4FC0-6F8309023CD8}"/>
                </a:ext>
              </a:extLst>
            </p:cNvPr>
            <p:cNvSpPr/>
            <p:nvPr/>
          </p:nvSpPr>
          <p:spPr>
            <a:xfrm>
              <a:off x="6807586" y="3724663"/>
              <a:ext cx="416109" cy="99415"/>
            </a:xfrm>
            <a:prstGeom prst="flowChartInputOutp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E06F603E-52B1-C808-F988-690272257B9A}"/>
              </a:ext>
            </a:extLst>
          </p:cNvPr>
          <p:cNvSpPr/>
          <p:nvPr/>
        </p:nvSpPr>
        <p:spPr>
          <a:xfrm>
            <a:off x="1621971" y="5361703"/>
            <a:ext cx="650303" cy="63532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13765B1-4DBE-9F58-7756-739025327F9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682" y="1992675"/>
            <a:ext cx="744281" cy="15102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9C113C-B929-8577-3849-AB6ADF0DCA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1499" y="4575673"/>
            <a:ext cx="6734200" cy="22073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0B803E-9D2F-22AF-C745-43C89355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37" y="4810591"/>
            <a:ext cx="1416534" cy="198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2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24844 0.03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066ED1-A049-1992-C5A8-5EC09E72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6" y="681850"/>
            <a:ext cx="8837839" cy="547212"/>
          </a:xfrm>
        </p:spPr>
        <p:txBody>
          <a:bodyPr/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Signing of MoU </a:t>
            </a:r>
          </a:p>
        </p:txBody>
      </p:sp>
      <p:pic>
        <p:nvPicPr>
          <p:cNvPr id="4" name="Picture 3" descr="A picture containing text, indoor, person, person&#10;&#10;Description automatically generated">
            <a:extLst>
              <a:ext uri="{FF2B5EF4-FFF2-40B4-BE49-F238E27FC236}">
                <a16:creationId xmlns:a16="http://schemas.microsoft.com/office/drawing/2014/main" id="{929D2C64-4C17-C33D-EB2B-88D09A6ADE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89" y="1346613"/>
            <a:ext cx="7122139" cy="43371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098F66-642E-7FC3-0FBC-41FBFE2C78F5}"/>
              </a:ext>
            </a:extLst>
          </p:cNvPr>
          <p:cNvSpPr txBox="1"/>
          <p:nvPr/>
        </p:nvSpPr>
        <p:spPr>
          <a:xfrm>
            <a:off x="704689" y="5706909"/>
            <a:ext cx="7753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Signing an agreement with the municipality for necessary support for the development of the O&amp;M policy</a:t>
            </a:r>
          </a:p>
        </p:txBody>
      </p:sp>
    </p:spTree>
    <p:extLst>
      <p:ext uri="{BB962C8B-B14F-4D97-AF65-F5344CB8AC3E}">
        <p14:creationId xmlns:p14="http://schemas.microsoft.com/office/powerpoint/2010/main" val="173063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BFEC7E-2EEB-4D94-B369-8719024E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0" y="927909"/>
            <a:ext cx="8710879" cy="547212"/>
          </a:xfrm>
        </p:spPr>
        <p:txBody>
          <a:bodyPr/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APPROACHES FOR ADVOCACY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D7B823-3722-4C95-98E8-38E341B6DF75}"/>
              </a:ext>
            </a:extLst>
          </p:cNvPr>
          <p:cNvSpPr txBox="1"/>
          <p:nvPr/>
        </p:nvSpPr>
        <p:spPr>
          <a:xfrm>
            <a:off x="410931" y="1747247"/>
            <a:ext cx="837544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dirty="0">
                <a:latin typeface="+mj-lt"/>
                <a:ea typeface="Calibri"/>
              </a:rPr>
              <a:t>Systematic approach for institutional advocacy</a:t>
            </a:r>
            <a:r>
              <a:rPr lang="en-US" sz="1800" dirty="0">
                <a:solidFill>
                  <a:srgbClr val="FF0000"/>
                </a:solidFill>
                <a:latin typeface="+mj-lt"/>
                <a:ea typeface="Calibri"/>
              </a:rPr>
              <a:t>*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AB3FFD-35D2-44CA-98FF-3565924BD55A}"/>
              </a:ext>
            </a:extLst>
          </p:cNvPr>
          <p:cNvSpPr txBox="1">
            <a:spLocks/>
          </p:cNvSpPr>
          <p:nvPr/>
        </p:nvSpPr>
        <p:spPr>
          <a:xfrm>
            <a:off x="393539" y="3853543"/>
            <a:ext cx="8441432" cy="2884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205595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rgbClr val="2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9EE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9EE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9EE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9EE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EE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9EE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EE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9EE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fr-FR" sz="1800" u="sng" dirty="0">
                <a:solidFill>
                  <a:srgbClr val="FF0000"/>
                </a:solidFill>
              </a:rPr>
              <a:t>*</a:t>
            </a:r>
            <a:r>
              <a:rPr lang="fr-FR" sz="1400" u="sng" dirty="0">
                <a:solidFill>
                  <a:schemeClr val="tx1"/>
                </a:solidFill>
              </a:rPr>
              <a:t>Note: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600" b="1" dirty="0">
                <a:solidFill>
                  <a:schemeClr val="tx1"/>
                </a:solidFill>
              </a:rPr>
              <a:t>Message/</a:t>
            </a:r>
            <a:r>
              <a:rPr lang="fr-FR" sz="1600" b="1" dirty="0" err="1">
                <a:solidFill>
                  <a:schemeClr val="tx1"/>
                </a:solidFill>
              </a:rPr>
              <a:t>product</a:t>
            </a:r>
            <a:r>
              <a:rPr lang="fr-FR" sz="1600" dirty="0">
                <a:solidFill>
                  <a:schemeClr val="tx1"/>
                </a:solidFill>
              </a:rPr>
              <a:t>: O&amp;M </a:t>
            </a:r>
            <a:r>
              <a:rPr lang="fr-FR" sz="1600" dirty="0" err="1">
                <a:solidFill>
                  <a:schemeClr val="tx1"/>
                </a:solidFill>
              </a:rPr>
              <a:t>policy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with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implementation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tools</a:t>
            </a:r>
            <a:r>
              <a:rPr lang="fr-FR" sz="1600" dirty="0">
                <a:solidFill>
                  <a:schemeClr val="tx1"/>
                </a:solidFill>
              </a:rPr>
              <a:t> (</a:t>
            </a:r>
            <a:r>
              <a:rPr lang="fr-FR" sz="1600" dirty="0" err="1">
                <a:solidFill>
                  <a:schemeClr val="tx1"/>
                </a:solidFill>
              </a:rPr>
              <a:t>costing</a:t>
            </a:r>
            <a:r>
              <a:rPr lang="fr-FR" sz="1600" dirty="0">
                <a:solidFill>
                  <a:schemeClr val="tx1"/>
                </a:solidFill>
              </a:rPr>
              <a:t>, M&amp;E, ICT).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600" b="1" dirty="0">
                <a:solidFill>
                  <a:schemeClr val="tx1"/>
                </a:solidFill>
              </a:rPr>
              <a:t>Target</a:t>
            </a:r>
            <a:r>
              <a:rPr lang="fr-FR" sz="1600" dirty="0">
                <a:solidFill>
                  <a:schemeClr val="tx1"/>
                </a:solidFill>
              </a:rPr>
              <a:t>: </a:t>
            </a:r>
            <a:r>
              <a:rPr lang="fr-FR" sz="1600" dirty="0" err="1">
                <a:solidFill>
                  <a:schemeClr val="tx1"/>
                </a:solidFill>
              </a:rPr>
              <a:t>Other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municipalities</a:t>
            </a:r>
            <a:r>
              <a:rPr lang="fr-FR" sz="1600" dirty="0">
                <a:solidFill>
                  <a:schemeClr val="tx1"/>
                </a:solidFill>
              </a:rPr>
              <a:t>, provinces, and National.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600" b="1" dirty="0">
                <a:solidFill>
                  <a:schemeClr val="tx1"/>
                </a:solidFill>
              </a:rPr>
              <a:t>Messenger</a:t>
            </a:r>
            <a:r>
              <a:rPr lang="fr-FR" sz="1600" dirty="0">
                <a:solidFill>
                  <a:schemeClr val="tx1"/>
                </a:solidFill>
              </a:rPr>
              <a:t>:  </a:t>
            </a:r>
            <a:r>
              <a:rPr lang="fr-FR" sz="1600" dirty="0" err="1">
                <a:solidFill>
                  <a:schemeClr val="tx1"/>
                </a:solidFill>
              </a:rPr>
              <a:t>Municipality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supported</a:t>
            </a:r>
            <a:r>
              <a:rPr lang="fr-FR" sz="1600" dirty="0">
                <a:solidFill>
                  <a:schemeClr val="tx1"/>
                </a:solidFill>
              </a:rPr>
              <a:t> by the </a:t>
            </a:r>
            <a:r>
              <a:rPr lang="fr-FR" sz="1600" dirty="0" err="1">
                <a:solidFill>
                  <a:schemeClr val="tx1"/>
                </a:solidFill>
              </a:rPr>
              <a:t>project</a:t>
            </a:r>
            <a:r>
              <a:rPr lang="fr-FR" sz="1600" dirty="0">
                <a:solidFill>
                  <a:schemeClr val="tx1"/>
                </a:solidFill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600" b="1" dirty="0">
                <a:solidFill>
                  <a:schemeClr val="tx1"/>
                </a:solidFill>
              </a:rPr>
              <a:t>Timing</a:t>
            </a:r>
            <a:r>
              <a:rPr lang="fr-FR" sz="1600" dirty="0">
                <a:solidFill>
                  <a:schemeClr val="tx1"/>
                </a:solidFill>
              </a:rPr>
              <a:t>: </a:t>
            </a:r>
            <a:r>
              <a:rPr lang="fr-FR" sz="1600" dirty="0" err="1">
                <a:solidFill>
                  <a:schemeClr val="tx1"/>
                </a:solidFill>
              </a:rPr>
              <a:t>When</a:t>
            </a:r>
            <a:r>
              <a:rPr lang="fr-FR" sz="1600" dirty="0">
                <a:solidFill>
                  <a:schemeClr val="tx1"/>
                </a:solidFill>
              </a:rPr>
              <a:t> the stable </a:t>
            </a:r>
            <a:r>
              <a:rPr lang="fr-FR" sz="1600" dirty="0" err="1">
                <a:solidFill>
                  <a:schemeClr val="tx1"/>
                </a:solidFill>
              </a:rPr>
              <a:t>government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is</a:t>
            </a:r>
            <a:r>
              <a:rPr lang="fr-FR" sz="1600" dirty="0">
                <a:solidFill>
                  <a:schemeClr val="tx1"/>
                </a:solidFill>
              </a:rPr>
              <a:t> in place.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600" b="1" dirty="0">
                <a:solidFill>
                  <a:schemeClr val="tx1"/>
                </a:solidFill>
              </a:rPr>
              <a:t>Platforms</a:t>
            </a:r>
            <a:r>
              <a:rPr lang="fr-FR" sz="1600" dirty="0">
                <a:solidFill>
                  <a:schemeClr val="tx1"/>
                </a:solidFill>
              </a:rPr>
              <a:t>: workshops, WASH and </a:t>
            </a:r>
            <a:r>
              <a:rPr lang="fr-FR" sz="1600" dirty="0" err="1">
                <a:solidFill>
                  <a:schemeClr val="tx1"/>
                </a:solidFill>
              </a:rPr>
              <a:t>Health</a:t>
            </a:r>
            <a:r>
              <a:rPr lang="fr-FR" sz="1600" dirty="0">
                <a:solidFill>
                  <a:schemeClr val="tx1"/>
                </a:solidFill>
              </a:rPr>
              <a:t> Cluster, </a:t>
            </a:r>
            <a:r>
              <a:rPr lang="fr-FR" sz="1600" dirty="0" err="1">
                <a:solidFill>
                  <a:schemeClr val="tx1"/>
                </a:solidFill>
              </a:rPr>
              <a:t>technical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working</a:t>
            </a:r>
            <a:r>
              <a:rPr lang="fr-FR" sz="1600" dirty="0">
                <a:solidFill>
                  <a:schemeClr val="tx1"/>
                </a:solidFill>
              </a:rPr>
              <a:t> group.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600" b="1" dirty="0">
                <a:solidFill>
                  <a:schemeClr val="tx1"/>
                </a:solidFill>
              </a:rPr>
              <a:t>Follow-up</a:t>
            </a:r>
            <a:r>
              <a:rPr lang="fr-FR" sz="1600" dirty="0">
                <a:solidFill>
                  <a:schemeClr val="tx1"/>
                </a:solidFill>
              </a:rPr>
              <a:t>: support the </a:t>
            </a:r>
            <a:r>
              <a:rPr lang="fr-FR" sz="1600" dirty="0" err="1">
                <a:solidFill>
                  <a:schemeClr val="tx1"/>
                </a:solidFill>
              </a:rPr>
              <a:t>municipality</a:t>
            </a:r>
            <a:r>
              <a:rPr lang="fr-FR" sz="1600" dirty="0">
                <a:solidFill>
                  <a:schemeClr val="tx1"/>
                </a:solidFill>
              </a:rPr>
              <a:t> in </a:t>
            </a:r>
            <a:r>
              <a:rPr lang="fr-FR" sz="1600" dirty="0" err="1">
                <a:solidFill>
                  <a:schemeClr val="tx1"/>
                </a:solidFill>
              </a:rPr>
              <a:t>implementing</a:t>
            </a:r>
            <a:r>
              <a:rPr lang="fr-FR" sz="1600" dirty="0">
                <a:solidFill>
                  <a:schemeClr val="tx1"/>
                </a:solidFill>
              </a:rPr>
              <a:t> the </a:t>
            </a:r>
            <a:r>
              <a:rPr lang="fr-FR" sz="1600" dirty="0" err="1">
                <a:solidFill>
                  <a:schemeClr val="tx1"/>
                </a:solidFill>
              </a:rPr>
              <a:t>policy</a:t>
            </a:r>
            <a:r>
              <a:rPr lang="fr-FR" sz="1600" dirty="0">
                <a:solidFill>
                  <a:schemeClr val="tx1"/>
                </a:solidFill>
              </a:rPr>
              <a:t> and </a:t>
            </a:r>
            <a:r>
              <a:rPr lang="fr-FR" sz="1600" dirty="0" err="1">
                <a:solidFill>
                  <a:schemeClr val="tx1"/>
                </a:solidFill>
              </a:rPr>
              <a:t>share</a:t>
            </a:r>
            <a:r>
              <a:rPr lang="fr-FR" sz="1600" dirty="0">
                <a:solidFill>
                  <a:schemeClr val="tx1"/>
                </a:solidFill>
              </a:rPr>
              <a:t> the </a:t>
            </a:r>
            <a:r>
              <a:rPr lang="fr-FR" sz="1600" dirty="0" err="1">
                <a:solidFill>
                  <a:schemeClr val="tx1"/>
                </a:solidFill>
              </a:rPr>
              <a:t>learnings</a:t>
            </a:r>
            <a:r>
              <a:rPr lang="fr-FR" sz="1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CE51B5-830D-42F2-A72B-B49652F2E694}"/>
              </a:ext>
            </a:extLst>
          </p:cNvPr>
          <p:cNvSpPr txBox="1"/>
          <p:nvPr/>
        </p:nvSpPr>
        <p:spPr>
          <a:xfrm>
            <a:off x="393539" y="2372809"/>
            <a:ext cx="841598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dirty="0"/>
              <a:t>In participation of right holders, duty bearers, and CSOs (Right Based)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F63AE0-6F7F-4B7E-8644-74D8F59D9F4B}"/>
              </a:ext>
            </a:extLst>
          </p:cNvPr>
          <p:cNvSpPr txBox="1"/>
          <p:nvPr/>
        </p:nvSpPr>
        <p:spPr>
          <a:xfrm>
            <a:off x="412432" y="3014267"/>
            <a:ext cx="841598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Life Cycle/ Total Costing </a:t>
            </a:r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3FB4FC68-DD36-A3C2-2EFA-00C91A11B9CC}"/>
              </a:ext>
            </a:extLst>
          </p:cNvPr>
          <p:cNvSpPr/>
          <p:nvPr/>
        </p:nvSpPr>
        <p:spPr>
          <a:xfrm>
            <a:off x="7367975" y="4519175"/>
            <a:ext cx="1382486" cy="1361266"/>
          </a:xfrm>
          <a:prstGeom prst="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81852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F66E78-BF43-293E-41FC-B38BD249B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576" y="1419200"/>
            <a:ext cx="7722721" cy="990625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1900" dirty="0">
                <a:solidFill>
                  <a:schemeClr val="accent5"/>
                </a:solidFill>
              </a:rPr>
              <a:t>Policy Formulation Committee led by Deputy Mayor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900" dirty="0">
                <a:solidFill>
                  <a:schemeClr val="accent6">
                    <a:lumMod val="75000"/>
                  </a:schemeClr>
                </a:solidFill>
              </a:rPr>
              <a:t>Formed a technical working group for consultation &amp; policy drafting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F4CBB9-9475-7B19-1499-1D9BE79F9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69" y="871988"/>
            <a:ext cx="8628062" cy="547212"/>
          </a:xfrm>
        </p:spPr>
        <p:txBody>
          <a:bodyPr/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POLICY DEVELOPMENT PHASE</a:t>
            </a:r>
          </a:p>
        </p:txBody>
      </p:sp>
      <p:pic>
        <p:nvPicPr>
          <p:cNvPr id="4" name="Picture 3" descr="A group of people sitting at tables&#10;&#10;Description automatically generated with medium confidence">
            <a:extLst>
              <a:ext uri="{FF2B5EF4-FFF2-40B4-BE49-F238E27FC236}">
                <a16:creationId xmlns:a16="http://schemas.microsoft.com/office/drawing/2014/main" id="{3226A0D4-4295-FDE8-B9A9-53BF711BF8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76" y="2409824"/>
            <a:ext cx="7576998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4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7B6D35-4ED4-DDFB-2F4C-B0100FC52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69" y="805967"/>
            <a:ext cx="8628062" cy="547212"/>
          </a:xfrm>
        </p:spPr>
        <p:txBody>
          <a:bodyPr/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Conducted Total costing data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3F90EB-CA57-23C8-25D1-2BBA0FDB1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805491"/>
              </p:ext>
            </p:extLst>
          </p:nvPr>
        </p:nvGraphicFramePr>
        <p:xfrm>
          <a:off x="141514" y="1353179"/>
          <a:ext cx="8850086" cy="4971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5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16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4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Cost and status Category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 Neulapur 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2 </a:t>
                      </a:r>
                      <a:r>
                        <a:rPr lang="en-US" sz="1200" dirty="0" err="1">
                          <a:effectLst/>
                        </a:rPr>
                        <a:t>Neulapur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 Bagnaha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4 Shivapur HP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5 Thakurbaba HP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6 Ranipur BHC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Capital hardware cost (NPR)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2,046,000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5,742,000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6,880,500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5,720,000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1,762,000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596,000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Capital Software cost (NPR)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A. Total Capital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2,306,000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6,002,000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7,140,500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5,980,000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2,022,000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686,000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0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B1. Annual Cost (O&amp;M)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1,013,100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464,300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465,400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502,700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355,700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279,410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0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B2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. Annual Software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185,000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185,000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185,000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185,000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185,000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0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B3. Annual Support Cost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40920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114840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137610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114400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35240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11920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3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C.  Annual Cost of Capital (PR)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165,900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491,081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592,022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583,750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223,771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53,912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3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C000"/>
                          </a:solidFill>
                          <a:effectLst/>
                        </a:rPr>
                        <a:t>Total Annual Cost (B1+B2+C) </a:t>
                      </a:r>
                      <a:endParaRPr lang="en-US" sz="2400" b="1" i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1,404,920</a:t>
                      </a:r>
                      <a:endParaRPr lang="en-US" sz="2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1,255,221</a:t>
                      </a:r>
                      <a:endParaRPr lang="en-US" sz="2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1,380,032</a:t>
                      </a:r>
                      <a:endParaRPr lang="en-US" sz="2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</a:rPr>
                        <a:t>1,385,850</a:t>
                      </a:r>
                      <a:endParaRPr lang="en-US" sz="24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</a:rPr>
                        <a:t>799,711</a:t>
                      </a:r>
                      <a:endParaRPr lang="en-US" sz="24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425,242</a:t>
                      </a:r>
                      <a:endParaRPr lang="en-US" sz="2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3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C000"/>
                          </a:solidFill>
                          <a:effectLst/>
                        </a:rPr>
                        <a:t>Coverage (%)/Functionality (%)</a:t>
                      </a:r>
                      <a:endParaRPr lang="en-US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100/88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100/90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93/96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100/90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93/96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100/97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3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 Infrastructure Life and Age (yrs.)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28/17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39/9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31/7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36/11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32/11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26/2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3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Annual depreciation (2022) (NPR)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111,222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122,331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163,743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223,510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109,198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16,213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WASH FIT score (0-100) 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2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OPD per day / Delivery per week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15/0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120/2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30/1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100/2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80/1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50/0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CFCB94-0B11-FE88-9D8A-D6978B684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781610"/>
              </p:ext>
            </p:extLst>
          </p:nvPr>
        </p:nvGraphicFramePr>
        <p:xfrm>
          <a:off x="257969" y="3475877"/>
          <a:ext cx="8316684" cy="2661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74">
                  <a:extLst>
                    <a:ext uri="{9D8B030D-6E8A-4147-A177-3AD203B41FA5}">
                      <a16:colId xmlns:a16="http://schemas.microsoft.com/office/drawing/2014/main" val="1746002232"/>
                    </a:ext>
                  </a:extLst>
                </a:gridCol>
                <a:gridCol w="1295405">
                  <a:extLst>
                    <a:ext uri="{9D8B030D-6E8A-4147-A177-3AD203B41FA5}">
                      <a16:colId xmlns:a16="http://schemas.microsoft.com/office/drawing/2014/main" val="4182693557"/>
                    </a:ext>
                  </a:extLst>
                </a:gridCol>
                <a:gridCol w="647703">
                  <a:extLst>
                    <a:ext uri="{9D8B030D-6E8A-4147-A177-3AD203B41FA5}">
                      <a16:colId xmlns:a16="http://schemas.microsoft.com/office/drawing/2014/main" val="2683049022"/>
                    </a:ext>
                  </a:extLst>
                </a:gridCol>
                <a:gridCol w="647703">
                  <a:extLst>
                    <a:ext uri="{9D8B030D-6E8A-4147-A177-3AD203B41FA5}">
                      <a16:colId xmlns:a16="http://schemas.microsoft.com/office/drawing/2014/main" val="2028914563"/>
                    </a:ext>
                  </a:extLst>
                </a:gridCol>
                <a:gridCol w="647703">
                  <a:extLst>
                    <a:ext uri="{9D8B030D-6E8A-4147-A177-3AD203B41FA5}">
                      <a16:colId xmlns:a16="http://schemas.microsoft.com/office/drawing/2014/main" val="1681564617"/>
                    </a:ext>
                  </a:extLst>
                </a:gridCol>
                <a:gridCol w="647703">
                  <a:extLst>
                    <a:ext uri="{9D8B030D-6E8A-4147-A177-3AD203B41FA5}">
                      <a16:colId xmlns:a16="http://schemas.microsoft.com/office/drawing/2014/main" val="1847773096"/>
                    </a:ext>
                  </a:extLst>
                </a:gridCol>
                <a:gridCol w="647703">
                  <a:extLst>
                    <a:ext uri="{9D8B030D-6E8A-4147-A177-3AD203B41FA5}">
                      <a16:colId xmlns:a16="http://schemas.microsoft.com/office/drawing/2014/main" val="4235698659"/>
                    </a:ext>
                  </a:extLst>
                </a:gridCol>
                <a:gridCol w="647703">
                  <a:extLst>
                    <a:ext uri="{9D8B030D-6E8A-4147-A177-3AD203B41FA5}">
                      <a16:colId xmlns:a16="http://schemas.microsoft.com/office/drawing/2014/main" val="3729680113"/>
                    </a:ext>
                  </a:extLst>
                </a:gridCol>
                <a:gridCol w="647703">
                  <a:extLst>
                    <a:ext uri="{9D8B030D-6E8A-4147-A177-3AD203B41FA5}">
                      <a16:colId xmlns:a16="http://schemas.microsoft.com/office/drawing/2014/main" val="4268512726"/>
                    </a:ext>
                  </a:extLst>
                </a:gridCol>
                <a:gridCol w="647703">
                  <a:extLst>
                    <a:ext uri="{9D8B030D-6E8A-4147-A177-3AD203B41FA5}">
                      <a16:colId xmlns:a16="http://schemas.microsoft.com/office/drawing/2014/main" val="2340662955"/>
                    </a:ext>
                  </a:extLst>
                </a:gridCol>
                <a:gridCol w="806255">
                  <a:extLst>
                    <a:ext uri="{9D8B030D-6E8A-4147-A177-3AD203B41FA5}">
                      <a16:colId xmlns:a16="http://schemas.microsoft.com/office/drawing/2014/main" val="1845244912"/>
                    </a:ext>
                  </a:extLst>
                </a:gridCol>
                <a:gridCol w="759026">
                  <a:extLst>
                    <a:ext uri="{9D8B030D-6E8A-4147-A177-3AD203B41FA5}">
                      <a16:colId xmlns:a16="http://schemas.microsoft.com/office/drawing/2014/main" val="3431069736"/>
                    </a:ext>
                  </a:extLst>
                </a:gridCol>
              </a:tblGrid>
              <a:tr h="5322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Particulars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Neulapur*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Bagnaha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Shivapur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Thakurbaba HP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Neulapur HP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Bankati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Godana*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Ranipur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Thakurbaba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Mohanpur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4235909"/>
                  </a:ext>
                </a:extLst>
              </a:tr>
              <a:tr h="3518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Capital maintenance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8977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8377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7977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8977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8977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7977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7977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7977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738845"/>
                  </a:ext>
                </a:extLst>
              </a:tr>
              <a:tr h="3518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Recurrent training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84600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32950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35400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98550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35400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35400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35,400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35400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3324755"/>
                  </a:ext>
                </a:extLst>
              </a:tr>
              <a:tr h="3518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Consumables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41090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1,58,550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69,020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41090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58,340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59,660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1,09,330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57560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7934670"/>
                  </a:ext>
                </a:extLst>
              </a:tr>
              <a:tr h="1713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Personnel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35750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52,650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35750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35750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35,750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35,750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61,750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35750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2171187"/>
                  </a:ext>
                </a:extLst>
              </a:tr>
              <a:tr h="1713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Support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47400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41,200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41,200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21,200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8816036"/>
                  </a:ext>
                </a:extLst>
              </a:tr>
              <a:tr h="1713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Other Cost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4198171"/>
                  </a:ext>
                </a:extLst>
              </a:tr>
              <a:tr h="3518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Total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NA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211,617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2,74,727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1,95,547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2,25,567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179,667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NA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1,79,987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2,35,657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1,77,887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4233549"/>
                  </a:ext>
                </a:extLst>
              </a:tr>
            </a:tbl>
          </a:graphicData>
        </a:graphic>
      </p:graphicFrame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0211E5F-C1FC-891D-5020-735B37363140}"/>
              </a:ext>
            </a:extLst>
          </p:cNvPr>
          <p:cNvSpPr/>
          <p:nvPr/>
        </p:nvSpPr>
        <p:spPr>
          <a:xfrm rot="16200000">
            <a:off x="4065918" y="2009614"/>
            <a:ext cx="5472993" cy="3855856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B55BB-4BEA-1A29-6D9C-E15BACD32407}"/>
              </a:ext>
            </a:extLst>
          </p:cNvPr>
          <p:cNvSpPr txBox="1"/>
          <p:nvPr/>
        </p:nvSpPr>
        <p:spPr>
          <a:xfrm>
            <a:off x="5927504" y="3231173"/>
            <a:ext cx="280283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Total: NPR 16,80,656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15,000 USD, per annum</a:t>
            </a:r>
            <a:r>
              <a:rPr lang="en-US" sz="2400" b="1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85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Slides without NGO logo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avoriteUsers xmlns="02bde9cd-6322-4479-b7d7-5b20e7e9c03c" xsi:nil="true"/>
    <cc92bdb0fa944447acf309642a11bf0d xmlns="02bde9cd-6322-4479-b7d7-5b20e7e9c03c">
      <Terms xmlns="http://schemas.microsoft.com/office/infopath/2007/PartnerControls"/>
    </cc92bdb0fa944447acf309642a11bf0d>
    <TaxCatchAll xmlns="02bde9cd-6322-4479-b7d7-5b20e7e9c03c" xsi:nil="true"/>
    <KeyEntities xmlns="02bde9cd-6322-4479-b7d7-5b20e7e9c03c" xsi:nil="true"/>
    <i9f2da93fcc74e869d070fd34a0597c4 xmlns="02bde9cd-6322-4479-b7d7-5b20e7e9c03c">
      <Terms xmlns="http://schemas.microsoft.com/office/infopath/2007/PartnerControls"/>
    </i9f2da93fcc74e869d070fd34a0597c4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NGOOnlineDocument" ma:contentTypeID="0x01010033CF86A3E53F48B7ADBBC140A8AF8FA70078A53889B2555846895C3FA6F9A4198C" ma:contentTypeVersion="18" ma:contentTypeDescription="NGO Document content type" ma:contentTypeScope="" ma:versionID="94453afb848f59420186b5f3e276b592">
  <xsd:schema xmlns:xsd="http://www.w3.org/2001/XMLSchema" xmlns:xs="http://www.w3.org/2001/XMLSchema" xmlns:p="http://schemas.microsoft.com/office/2006/metadata/properties" xmlns:ns2="02bde9cd-6322-4479-b7d7-5b20e7e9c03c" xmlns:ns3="361965fe-0134-4352-93a9-1f714f8a1aa3" xmlns:ns4="60bf35b7-f67e-4aa3-a2b1-9620adbbdb06" targetNamespace="http://schemas.microsoft.com/office/2006/metadata/properties" ma:root="true" ma:fieldsID="89d3a7ee40318a395ff0eebe6ac1605c" ns2:_="" ns3:_="" ns4:_="">
    <xsd:import namespace="02bde9cd-6322-4479-b7d7-5b20e7e9c03c"/>
    <xsd:import namespace="361965fe-0134-4352-93a9-1f714f8a1aa3"/>
    <xsd:import namespace="60bf35b7-f67e-4aa3-a2b1-9620adbbdb06"/>
    <xsd:element name="properties">
      <xsd:complexType>
        <xsd:sequence>
          <xsd:element name="documentManagement">
            <xsd:complexType>
              <xsd:all>
                <xsd:element ref="ns2:FavoriteUsers" minOccurs="0"/>
                <xsd:element ref="ns2:KeyEntities" minOccurs="0"/>
                <xsd:element ref="ns2:i9f2da93fcc74e869d070fd34a0597c4" minOccurs="0"/>
                <xsd:element ref="ns2:TaxCatchAll" minOccurs="0"/>
                <xsd:element ref="ns2:TaxCatchAllLabel" minOccurs="0"/>
                <xsd:element ref="ns2:cc92bdb0fa944447acf309642a11bf0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de9cd-6322-4479-b7d7-5b20e7e9c03c" elementFormDefault="qualified">
    <xsd:import namespace="http://schemas.microsoft.com/office/2006/documentManagement/types"/>
    <xsd:import namespace="http://schemas.microsoft.com/office/infopath/2007/PartnerControls"/>
    <xsd:element name="FavoriteUsers" ma:index="8" nillable="true" ma:displayName="F" ma:description="Store all users who mark this document as favorite" ma:hidden="true" ma:internalName="FavoriteUsers">
      <xsd:simpleType>
        <xsd:restriction base="dms:Text"/>
      </xsd:simpleType>
    </xsd:element>
    <xsd:element name="KeyEntities" ma:index="9" nillable="true" ma:displayName="K" ma:description="Store all entities which this document as a key" ma:hidden="true" ma:internalName="KeyEntities">
      <xsd:simpleType>
        <xsd:restriction base="dms:Text"/>
      </xsd:simpleType>
    </xsd:element>
    <xsd:element name="i9f2da93fcc74e869d070fd34a0597c4" ma:index="10" nillable="true" ma:taxonomy="true" ma:internalName="i9f2da93fcc74e869d070fd34a0597c4" ma:taxonomyFieldName="NGOOnlineDocumentType" ma:displayName="Document types" ma:fieldId="{29f2da93-fcc7-4e86-9d07-0fd34a0597c4}" ma:taxonomyMulti="true" ma:sspId="d7810e56-9569-4620-8585-859ad8f893ad" ma:termSetId="75d8fdc3-01c5-47dd-864a-6cae0ea3ca2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b4870bb8-4730-46a7-b4d4-4602390399aa}" ma:internalName="TaxCatchAll" ma:showField="CatchAllData" ma:web="02bde9cd-6322-4479-b7d7-5b20e7e9c0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b4870bb8-4730-46a7-b4d4-4602390399aa}" ma:internalName="TaxCatchAllLabel" ma:readOnly="true" ma:showField="CatchAllDataLabel" ma:web="02bde9cd-6322-4479-b7d7-5b20e7e9c0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92bdb0fa944447acf309642a11bf0d" ma:index="14" nillable="true" ma:taxonomy="true" ma:internalName="cc92bdb0fa944447acf309642a11bf0d" ma:taxonomyFieldName="NGOOnlineKeywords" ma:displayName="Keywords" ma:fieldId="{cc92bdb0-fa94-4447-acf3-09642a11bf0d}" ma:taxonomyMulti="true" ma:sspId="d7810e56-9569-4620-8585-859ad8f893ad" ma:termSetId="65e3e89c-6d04-4707-aa6e-e2cfe5f90700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1965fe-0134-4352-93a9-1f714f8a1a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3" nillable="true" ma:displayName="Tags" ma:internalName="MediaServiceAutoTags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f35b7-f67e-4aa3-a2b1-9620adbbdb06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FCC2CE-8043-4DFD-8257-6812F4E993D2}">
  <ds:schemaRefs>
    <ds:schemaRef ds:uri="http://schemas.microsoft.com/office/2006/metadata/properties"/>
    <ds:schemaRef ds:uri="361965fe-0134-4352-93a9-1f714f8a1aa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60bf35b7-f67e-4aa3-a2b1-9620adbbdb06"/>
    <ds:schemaRef ds:uri="http://purl.org/dc/elements/1.1/"/>
    <ds:schemaRef ds:uri="02bde9cd-6322-4479-b7d7-5b20e7e9c03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5B87FB-80DD-4000-B2C8-5FE840C8E9A1}">
  <ds:schemaRefs>
    <ds:schemaRef ds:uri="02bde9cd-6322-4479-b7d7-5b20e7e9c03c"/>
    <ds:schemaRef ds:uri="361965fe-0134-4352-93a9-1f714f8a1aa3"/>
    <ds:schemaRef ds:uri="60bf35b7-f67e-4aa3-a2b1-9620adbbdb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B959C8F-B750-44F5-A427-E0437EA4AC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1294</Words>
  <Application>Microsoft Office PowerPoint</Application>
  <PresentationFormat>On-screen Show (4:3)</PresentationFormat>
  <Paragraphs>310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Noto Sans Symbols</vt:lpstr>
      <vt:lpstr>Calibri</vt:lpstr>
      <vt:lpstr>Abhyudaya</vt:lpstr>
      <vt:lpstr>Slides without NGO logos</vt:lpstr>
      <vt:lpstr>“Terre des hommes Foundation Nepal’s experience  on  Advocacy for Operation and Maintenance Policy  for  WASH in Healthcare Facilities”</vt:lpstr>
      <vt:lpstr>Examples of Successful Advocacy in Nepal</vt:lpstr>
      <vt:lpstr>Project Information</vt:lpstr>
      <vt:lpstr>Realization for Advocacy for WASH in HCF</vt:lpstr>
      <vt:lpstr>Sensitization Workshop for local decision makers</vt:lpstr>
      <vt:lpstr>Signing of MoU </vt:lpstr>
      <vt:lpstr>APPROACHES FOR ADVOCACY</vt:lpstr>
      <vt:lpstr>POLICY DEVELOPMENT PHASE</vt:lpstr>
      <vt:lpstr>Conducted Total costing data</vt:lpstr>
      <vt:lpstr>Development of O&amp;M Policy (endorsement copy)</vt:lpstr>
      <vt:lpstr>Development of Policy Implementation Procedure</vt:lpstr>
      <vt:lpstr>Current Status</vt:lpstr>
      <vt:lpstr>Challenges / Mitigation measures</vt:lpstr>
      <vt:lpstr>How other stakeholders can benefit from our experience </vt:lpstr>
      <vt:lpstr>Opportunities</vt:lpstr>
      <vt:lpstr>    And...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Mariana Groba Gomes</dc:creator>
  <cp:lastModifiedBy>Michael Brown</cp:lastModifiedBy>
  <cp:revision>50</cp:revision>
  <cp:lastPrinted>2023-06-27T03:58:36Z</cp:lastPrinted>
  <dcterms:created xsi:type="dcterms:W3CDTF">2021-02-12T08:29:38Z</dcterms:created>
  <dcterms:modified xsi:type="dcterms:W3CDTF">2023-06-27T19:00:12Z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0x01010033CF86A3E53F48B7ADBBC140A8AF8FA70078A53889B2555846895C3FA6F9A4198C</vt:lpwstr>
  </property>
  <property fmtid="{D5CDD505-2E9C-101B-9397-08002B2CF9AE}" pid="3" name="NGOOnlineKeywords">
    <vt:lpwstr/>
  </property>
  <property fmtid="{D5CDD505-2E9C-101B-9397-08002B2CF9AE}" pid="4" name="NGOOnlineDocumentType">
    <vt:lpwstr/>
  </property>
</Properties>
</file>