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324" r:id="rId2"/>
    <p:sldId id="360" r:id="rId3"/>
    <p:sldId id="357" r:id="rId4"/>
    <p:sldId id="339" r:id="rId5"/>
    <p:sldId id="354" r:id="rId6"/>
    <p:sldId id="348" r:id="rId7"/>
    <p:sldId id="341" r:id="rId8"/>
    <p:sldId id="345" r:id="rId9"/>
    <p:sldId id="343" r:id="rId10"/>
    <p:sldId id="340" r:id="rId11"/>
    <p:sldId id="358" r:id="rId12"/>
    <p:sldId id="355" r:id="rId13"/>
    <p:sldId id="346" r:id="rId14"/>
    <p:sldId id="347" r:id="rId15"/>
    <p:sldId id="349" r:id="rId16"/>
    <p:sldId id="359" r:id="rId17"/>
    <p:sldId id="35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833"/>
    <p:restoredTop sz="94643"/>
  </p:normalViewPr>
  <p:slideViewPr>
    <p:cSldViewPr snapToGrid="0" snapToObjects="1">
      <p:cViewPr varScale="1">
        <p:scale>
          <a:sx n="73" d="100"/>
          <a:sy n="73" d="100"/>
        </p:scale>
        <p:origin x="66" y="1194"/>
      </p:cViewPr>
      <p:guideLst/>
    </p:cSldViewPr>
  </p:slideViewPr>
  <p:notesTextViewPr>
    <p:cViewPr>
      <p:scale>
        <a:sx n="3" d="2"/>
        <a:sy n="3" d="2"/>
      </p:scale>
      <p:origin x="0" y="0"/>
    </p:cViewPr>
  </p:notesTextViewPr>
  <p:notesViewPr>
    <p:cSldViewPr snapToGrid="0" snapToObjects="1">
      <p:cViewPr>
        <p:scale>
          <a:sx n="100" d="100"/>
          <a:sy n="100" d="100"/>
        </p:scale>
        <p:origin x="3504"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rown" userId="6f8c0f671a65111d" providerId="LiveId" clId="{2959CD2C-9D14-4FF3-AB15-41256B8D69C0}"/>
    <pc:docChg chg="delSld">
      <pc:chgData name="Michael Brown" userId="6f8c0f671a65111d" providerId="LiveId" clId="{2959CD2C-9D14-4FF3-AB15-41256B8D69C0}" dt="2023-06-13T13:05:23.306" v="0" actId="47"/>
      <pc:docMkLst>
        <pc:docMk/>
      </pc:docMkLst>
      <pc:sldChg chg="del">
        <pc:chgData name="Michael Brown" userId="6f8c0f671a65111d" providerId="LiveId" clId="{2959CD2C-9D14-4FF3-AB15-41256B8D69C0}" dt="2023-06-13T13:05:23.306" v="0" actId="47"/>
        <pc:sldMkLst>
          <pc:docMk/>
          <pc:sldMk cId="1344974202" sldId="32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024A0C-AF47-4F01-8C24-791F142B283E}"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349C4341-BAF4-449C-BA4E-6DA26F1D56EB}">
      <dgm:prSet custT="1"/>
      <dgm:spPr/>
      <dgm:t>
        <a:bodyPr/>
        <a:lstStyle/>
        <a:p>
          <a:r>
            <a:rPr lang="en-US" sz="2000" dirty="0"/>
            <a:t>Local capacity at both the facility and district level</a:t>
          </a:r>
        </a:p>
      </dgm:t>
    </dgm:pt>
    <dgm:pt modelId="{201443F0-B95A-450B-B124-80310D4B69D8}" type="parTrans" cxnId="{95BA54AD-F73E-410F-8297-55C50B95BEB5}">
      <dgm:prSet/>
      <dgm:spPr/>
      <dgm:t>
        <a:bodyPr/>
        <a:lstStyle/>
        <a:p>
          <a:endParaRPr lang="en-US"/>
        </a:p>
      </dgm:t>
    </dgm:pt>
    <dgm:pt modelId="{56BF7989-7EFD-42B1-80FB-A505D17FDC15}" type="sibTrans" cxnId="{95BA54AD-F73E-410F-8297-55C50B95BEB5}">
      <dgm:prSet/>
      <dgm:spPr/>
      <dgm:t>
        <a:bodyPr/>
        <a:lstStyle/>
        <a:p>
          <a:endParaRPr lang="en-US"/>
        </a:p>
      </dgm:t>
    </dgm:pt>
    <dgm:pt modelId="{354AB5B7-8880-4D88-B258-91E1FE8C18AF}">
      <dgm:prSet custT="1"/>
      <dgm:spPr/>
      <dgm:t>
        <a:bodyPr/>
        <a:lstStyle/>
        <a:p>
          <a:r>
            <a:rPr lang="en-US" sz="2000" dirty="0"/>
            <a:t>Training - multiple times - when starting a job, regular refresher training, mentorship</a:t>
          </a:r>
        </a:p>
      </dgm:t>
    </dgm:pt>
    <dgm:pt modelId="{58E61033-E13F-40FE-A256-753323E954C0}" type="parTrans" cxnId="{5AC5F410-D9B4-4632-A31C-B00DDFDD12B3}">
      <dgm:prSet/>
      <dgm:spPr/>
      <dgm:t>
        <a:bodyPr/>
        <a:lstStyle/>
        <a:p>
          <a:endParaRPr lang="en-US"/>
        </a:p>
      </dgm:t>
    </dgm:pt>
    <dgm:pt modelId="{217FC621-84A7-4725-9446-916FA981B6BE}" type="sibTrans" cxnId="{5AC5F410-D9B4-4632-A31C-B00DDFDD12B3}">
      <dgm:prSet/>
      <dgm:spPr/>
      <dgm:t>
        <a:bodyPr/>
        <a:lstStyle/>
        <a:p>
          <a:endParaRPr lang="en-US"/>
        </a:p>
      </dgm:t>
    </dgm:pt>
    <dgm:pt modelId="{84F2C2BF-A56B-4826-B560-030A9AB25AD7}">
      <dgm:prSet custT="1"/>
      <dgm:spPr/>
      <dgm:t>
        <a:bodyPr/>
        <a:lstStyle/>
        <a:p>
          <a:r>
            <a:rPr lang="en-US" sz="2000" dirty="0"/>
            <a:t>Provision of guidelines, instructional aids, posters, cues</a:t>
          </a:r>
        </a:p>
      </dgm:t>
    </dgm:pt>
    <dgm:pt modelId="{FB9FB5A0-C7F9-4578-8602-7ACC08733590}" type="parTrans" cxnId="{5CD468D4-B002-49D9-B44F-CCCC7A67CE99}">
      <dgm:prSet/>
      <dgm:spPr/>
      <dgm:t>
        <a:bodyPr/>
        <a:lstStyle/>
        <a:p>
          <a:endParaRPr lang="en-US"/>
        </a:p>
      </dgm:t>
    </dgm:pt>
    <dgm:pt modelId="{AC679FF7-8204-4B91-90F2-2793CF73F7B2}" type="sibTrans" cxnId="{5CD468D4-B002-49D9-B44F-CCCC7A67CE99}">
      <dgm:prSet/>
      <dgm:spPr/>
      <dgm:t>
        <a:bodyPr/>
        <a:lstStyle/>
        <a:p>
          <a:endParaRPr lang="en-US"/>
        </a:p>
      </dgm:t>
    </dgm:pt>
    <dgm:pt modelId="{7A525E3F-F22F-40EA-9C24-DC96F03BAAA9}">
      <dgm:prSet custT="1"/>
      <dgm:spPr/>
      <dgm:t>
        <a:bodyPr/>
        <a:lstStyle/>
        <a:p>
          <a:r>
            <a:rPr lang="en-US" sz="2000" dirty="0"/>
            <a:t>Rewarding and recognizing good work and addressing shortcomings in staff work</a:t>
          </a:r>
        </a:p>
      </dgm:t>
    </dgm:pt>
    <dgm:pt modelId="{885E5CFF-79F7-49A5-8E3B-74F267BAE79E}" type="parTrans" cxnId="{271720AB-80A0-4E77-84A1-5DACD17CC43B}">
      <dgm:prSet/>
      <dgm:spPr/>
      <dgm:t>
        <a:bodyPr/>
        <a:lstStyle/>
        <a:p>
          <a:endParaRPr lang="en-US"/>
        </a:p>
      </dgm:t>
    </dgm:pt>
    <dgm:pt modelId="{E3605D79-F992-40FD-8174-AC5CEC869134}" type="sibTrans" cxnId="{271720AB-80A0-4E77-84A1-5DACD17CC43B}">
      <dgm:prSet/>
      <dgm:spPr/>
      <dgm:t>
        <a:bodyPr/>
        <a:lstStyle/>
        <a:p>
          <a:endParaRPr lang="en-US"/>
        </a:p>
      </dgm:t>
    </dgm:pt>
    <dgm:pt modelId="{7AB1401A-2B2A-744C-B0E3-FF77CD078964}">
      <dgm:prSet custT="1"/>
      <dgm:spPr/>
      <dgm:t>
        <a:bodyPr/>
        <a:lstStyle/>
        <a:p>
          <a:r>
            <a:rPr lang="en-US" sz="2000" dirty="0"/>
            <a:t>Processes to ensure proper monitoring, record keeping, reporting, accountability</a:t>
          </a:r>
        </a:p>
      </dgm:t>
    </dgm:pt>
    <dgm:pt modelId="{994E2FC8-8B77-8B47-8F6E-CD4E31BD9DB1}" type="parTrans" cxnId="{D2721805-23A3-0D4D-93AE-DDEDE2CDABBC}">
      <dgm:prSet/>
      <dgm:spPr/>
      <dgm:t>
        <a:bodyPr/>
        <a:lstStyle/>
        <a:p>
          <a:endParaRPr lang="en-US"/>
        </a:p>
      </dgm:t>
    </dgm:pt>
    <dgm:pt modelId="{DB256DF1-DAB8-9443-9E7F-7D1ADBB8E478}" type="sibTrans" cxnId="{D2721805-23A3-0D4D-93AE-DDEDE2CDABBC}">
      <dgm:prSet/>
      <dgm:spPr/>
      <dgm:t>
        <a:bodyPr/>
        <a:lstStyle/>
        <a:p>
          <a:endParaRPr lang="en-US"/>
        </a:p>
      </dgm:t>
    </dgm:pt>
    <dgm:pt modelId="{24DDCDA1-630E-9A49-9841-7D43D45758A5}">
      <dgm:prSet custT="1"/>
      <dgm:spPr/>
      <dgm:t>
        <a:bodyPr/>
        <a:lstStyle/>
        <a:p>
          <a:r>
            <a:rPr lang="en-US" sz="2000" dirty="0"/>
            <a:t>Adequate funding and resources - recognizing the important in investing in preventative medicine</a:t>
          </a:r>
        </a:p>
      </dgm:t>
    </dgm:pt>
    <dgm:pt modelId="{51DFD859-A286-0B40-9E78-BD035CE05A07}" type="parTrans" cxnId="{81F4449F-3A8A-9E49-A473-BD8C9D5DB6E0}">
      <dgm:prSet/>
      <dgm:spPr/>
      <dgm:t>
        <a:bodyPr/>
        <a:lstStyle/>
        <a:p>
          <a:endParaRPr lang="en-US"/>
        </a:p>
      </dgm:t>
    </dgm:pt>
    <dgm:pt modelId="{F0CD2120-6F37-8A48-87DE-504AF32070F8}" type="sibTrans" cxnId="{81F4449F-3A8A-9E49-A473-BD8C9D5DB6E0}">
      <dgm:prSet/>
      <dgm:spPr/>
      <dgm:t>
        <a:bodyPr/>
        <a:lstStyle/>
        <a:p>
          <a:endParaRPr lang="en-US"/>
        </a:p>
      </dgm:t>
    </dgm:pt>
    <dgm:pt modelId="{9E37AFC2-D7C5-914F-92D7-A3BFF674CD8E}" type="pres">
      <dgm:prSet presAssocID="{BB024A0C-AF47-4F01-8C24-791F142B283E}" presName="diagram" presStyleCnt="0">
        <dgm:presLayoutVars>
          <dgm:dir/>
          <dgm:resizeHandles val="exact"/>
        </dgm:presLayoutVars>
      </dgm:prSet>
      <dgm:spPr/>
    </dgm:pt>
    <dgm:pt modelId="{A4E6B9C4-862B-094C-8296-4768EEF391CB}" type="pres">
      <dgm:prSet presAssocID="{349C4341-BAF4-449C-BA4E-6DA26F1D56EB}" presName="node" presStyleLbl="node1" presStyleIdx="0" presStyleCnt="6" custScaleX="145589">
        <dgm:presLayoutVars>
          <dgm:bulletEnabled val="1"/>
        </dgm:presLayoutVars>
      </dgm:prSet>
      <dgm:spPr/>
    </dgm:pt>
    <dgm:pt modelId="{64C64029-5020-8C43-AB5D-5B78E0694742}" type="pres">
      <dgm:prSet presAssocID="{56BF7989-7EFD-42B1-80FB-A505D17FDC15}" presName="sibTrans" presStyleCnt="0"/>
      <dgm:spPr/>
    </dgm:pt>
    <dgm:pt modelId="{7996CE4B-ECF5-9044-8B2B-23D048E99709}" type="pres">
      <dgm:prSet presAssocID="{354AB5B7-8880-4D88-B258-91E1FE8C18AF}" presName="node" presStyleLbl="node1" presStyleIdx="1" presStyleCnt="6" custScaleX="145589">
        <dgm:presLayoutVars>
          <dgm:bulletEnabled val="1"/>
        </dgm:presLayoutVars>
      </dgm:prSet>
      <dgm:spPr/>
    </dgm:pt>
    <dgm:pt modelId="{0CAD74A8-4A53-554B-A874-2E398B6DE482}" type="pres">
      <dgm:prSet presAssocID="{217FC621-84A7-4725-9446-916FA981B6BE}" presName="sibTrans" presStyleCnt="0"/>
      <dgm:spPr/>
    </dgm:pt>
    <dgm:pt modelId="{68673378-F45C-4943-BD08-B4710F644437}" type="pres">
      <dgm:prSet presAssocID="{84F2C2BF-A56B-4826-B560-030A9AB25AD7}" presName="node" presStyleLbl="node1" presStyleIdx="2" presStyleCnt="6" custScaleX="145589">
        <dgm:presLayoutVars>
          <dgm:bulletEnabled val="1"/>
        </dgm:presLayoutVars>
      </dgm:prSet>
      <dgm:spPr/>
    </dgm:pt>
    <dgm:pt modelId="{7E3AA049-076E-1043-84EB-AB0E13082CF3}" type="pres">
      <dgm:prSet presAssocID="{AC679FF7-8204-4B91-90F2-2793CF73F7B2}" presName="sibTrans" presStyleCnt="0"/>
      <dgm:spPr/>
    </dgm:pt>
    <dgm:pt modelId="{CA7E22E8-C4DE-F045-9209-F4BB63A1463E}" type="pres">
      <dgm:prSet presAssocID="{7A525E3F-F22F-40EA-9C24-DC96F03BAAA9}" presName="node" presStyleLbl="node1" presStyleIdx="3" presStyleCnt="6" custScaleX="146812">
        <dgm:presLayoutVars>
          <dgm:bulletEnabled val="1"/>
        </dgm:presLayoutVars>
      </dgm:prSet>
      <dgm:spPr/>
    </dgm:pt>
    <dgm:pt modelId="{D923EF0E-0971-214D-9777-3F19B54F9959}" type="pres">
      <dgm:prSet presAssocID="{E3605D79-F992-40FD-8174-AC5CEC869134}" presName="sibTrans" presStyleCnt="0"/>
      <dgm:spPr/>
    </dgm:pt>
    <dgm:pt modelId="{0C8A0383-602A-B24C-A560-3A1CE7F8FBEA}" type="pres">
      <dgm:prSet presAssocID="{7AB1401A-2B2A-744C-B0E3-FF77CD078964}" presName="node" presStyleLbl="node1" presStyleIdx="4" presStyleCnt="6" custScaleX="146983">
        <dgm:presLayoutVars>
          <dgm:bulletEnabled val="1"/>
        </dgm:presLayoutVars>
      </dgm:prSet>
      <dgm:spPr/>
    </dgm:pt>
    <dgm:pt modelId="{95CADB3B-6260-F743-A3B3-DE61954B2244}" type="pres">
      <dgm:prSet presAssocID="{DB256DF1-DAB8-9443-9E7F-7D1ADBB8E478}" presName="sibTrans" presStyleCnt="0"/>
      <dgm:spPr/>
    </dgm:pt>
    <dgm:pt modelId="{AD29F301-6FE9-DC46-AE2D-33A560AB1968}" type="pres">
      <dgm:prSet presAssocID="{24DDCDA1-630E-9A49-9841-7D43D45758A5}" presName="node" presStyleLbl="node1" presStyleIdx="5" presStyleCnt="6" custScaleX="143525">
        <dgm:presLayoutVars>
          <dgm:bulletEnabled val="1"/>
        </dgm:presLayoutVars>
      </dgm:prSet>
      <dgm:spPr/>
    </dgm:pt>
  </dgm:ptLst>
  <dgm:cxnLst>
    <dgm:cxn modelId="{D2721805-23A3-0D4D-93AE-DDEDE2CDABBC}" srcId="{BB024A0C-AF47-4F01-8C24-791F142B283E}" destId="{7AB1401A-2B2A-744C-B0E3-FF77CD078964}" srcOrd="4" destOrd="0" parTransId="{994E2FC8-8B77-8B47-8F6E-CD4E31BD9DB1}" sibTransId="{DB256DF1-DAB8-9443-9E7F-7D1ADBB8E478}"/>
    <dgm:cxn modelId="{706DD310-F2A6-4844-90BE-9E4FDF8FBB1E}" type="presOf" srcId="{7A525E3F-F22F-40EA-9C24-DC96F03BAAA9}" destId="{CA7E22E8-C4DE-F045-9209-F4BB63A1463E}" srcOrd="0" destOrd="0" presId="urn:microsoft.com/office/officeart/2005/8/layout/default"/>
    <dgm:cxn modelId="{5AC5F410-D9B4-4632-A31C-B00DDFDD12B3}" srcId="{BB024A0C-AF47-4F01-8C24-791F142B283E}" destId="{354AB5B7-8880-4D88-B258-91E1FE8C18AF}" srcOrd="1" destOrd="0" parTransId="{58E61033-E13F-40FE-A256-753323E954C0}" sibTransId="{217FC621-84A7-4725-9446-916FA981B6BE}"/>
    <dgm:cxn modelId="{88762972-D2FB-1A45-9F8B-54395DA9112D}" type="presOf" srcId="{24DDCDA1-630E-9A49-9841-7D43D45758A5}" destId="{AD29F301-6FE9-DC46-AE2D-33A560AB1968}" srcOrd="0" destOrd="0" presId="urn:microsoft.com/office/officeart/2005/8/layout/default"/>
    <dgm:cxn modelId="{73A0388E-D2E7-824C-8653-D4C6DB118F1C}" type="presOf" srcId="{BB024A0C-AF47-4F01-8C24-791F142B283E}" destId="{9E37AFC2-D7C5-914F-92D7-A3BFF674CD8E}" srcOrd="0" destOrd="0" presId="urn:microsoft.com/office/officeart/2005/8/layout/default"/>
    <dgm:cxn modelId="{81F4449F-3A8A-9E49-A473-BD8C9D5DB6E0}" srcId="{BB024A0C-AF47-4F01-8C24-791F142B283E}" destId="{24DDCDA1-630E-9A49-9841-7D43D45758A5}" srcOrd="5" destOrd="0" parTransId="{51DFD859-A286-0B40-9E78-BD035CE05A07}" sibTransId="{F0CD2120-6F37-8A48-87DE-504AF32070F8}"/>
    <dgm:cxn modelId="{271720AB-80A0-4E77-84A1-5DACD17CC43B}" srcId="{BB024A0C-AF47-4F01-8C24-791F142B283E}" destId="{7A525E3F-F22F-40EA-9C24-DC96F03BAAA9}" srcOrd="3" destOrd="0" parTransId="{885E5CFF-79F7-49A5-8E3B-74F267BAE79E}" sibTransId="{E3605D79-F992-40FD-8174-AC5CEC869134}"/>
    <dgm:cxn modelId="{95BA54AD-F73E-410F-8297-55C50B95BEB5}" srcId="{BB024A0C-AF47-4F01-8C24-791F142B283E}" destId="{349C4341-BAF4-449C-BA4E-6DA26F1D56EB}" srcOrd="0" destOrd="0" parTransId="{201443F0-B95A-450B-B124-80310D4B69D8}" sibTransId="{56BF7989-7EFD-42B1-80FB-A505D17FDC15}"/>
    <dgm:cxn modelId="{5CC657AF-340D-A348-AFDC-ED5DC252F907}" type="presOf" srcId="{7AB1401A-2B2A-744C-B0E3-FF77CD078964}" destId="{0C8A0383-602A-B24C-A560-3A1CE7F8FBEA}" srcOrd="0" destOrd="0" presId="urn:microsoft.com/office/officeart/2005/8/layout/default"/>
    <dgm:cxn modelId="{0AD0C4C9-0982-0448-A48D-DC2C3B277525}" type="presOf" srcId="{354AB5B7-8880-4D88-B258-91E1FE8C18AF}" destId="{7996CE4B-ECF5-9044-8B2B-23D048E99709}" srcOrd="0" destOrd="0" presId="urn:microsoft.com/office/officeart/2005/8/layout/default"/>
    <dgm:cxn modelId="{5CD468D4-B002-49D9-B44F-CCCC7A67CE99}" srcId="{BB024A0C-AF47-4F01-8C24-791F142B283E}" destId="{84F2C2BF-A56B-4826-B560-030A9AB25AD7}" srcOrd="2" destOrd="0" parTransId="{FB9FB5A0-C7F9-4578-8602-7ACC08733590}" sibTransId="{AC679FF7-8204-4B91-90F2-2793CF73F7B2}"/>
    <dgm:cxn modelId="{0FA0F1EF-941F-C446-9705-29CE4C1396C5}" type="presOf" srcId="{349C4341-BAF4-449C-BA4E-6DA26F1D56EB}" destId="{A4E6B9C4-862B-094C-8296-4768EEF391CB}" srcOrd="0" destOrd="0" presId="urn:microsoft.com/office/officeart/2005/8/layout/default"/>
    <dgm:cxn modelId="{9E1E21F8-D631-AA47-9C51-79F9C5445A20}" type="presOf" srcId="{84F2C2BF-A56B-4826-B560-030A9AB25AD7}" destId="{68673378-F45C-4943-BD08-B4710F644437}" srcOrd="0" destOrd="0" presId="urn:microsoft.com/office/officeart/2005/8/layout/default"/>
    <dgm:cxn modelId="{E3CC3020-63C7-6B43-A7A4-12D6CEBE29A7}" type="presParOf" srcId="{9E37AFC2-D7C5-914F-92D7-A3BFF674CD8E}" destId="{A4E6B9C4-862B-094C-8296-4768EEF391CB}" srcOrd="0" destOrd="0" presId="urn:microsoft.com/office/officeart/2005/8/layout/default"/>
    <dgm:cxn modelId="{6286A3FA-FED3-3E4F-8276-ACC9120EE218}" type="presParOf" srcId="{9E37AFC2-D7C5-914F-92D7-A3BFF674CD8E}" destId="{64C64029-5020-8C43-AB5D-5B78E0694742}" srcOrd="1" destOrd="0" presId="urn:microsoft.com/office/officeart/2005/8/layout/default"/>
    <dgm:cxn modelId="{8289B5BF-F8D1-CD42-B622-328CE4CDD4DE}" type="presParOf" srcId="{9E37AFC2-D7C5-914F-92D7-A3BFF674CD8E}" destId="{7996CE4B-ECF5-9044-8B2B-23D048E99709}" srcOrd="2" destOrd="0" presId="urn:microsoft.com/office/officeart/2005/8/layout/default"/>
    <dgm:cxn modelId="{916408C1-6B67-414F-B062-02B8B8BC70C5}" type="presParOf" srcId="{9E37AFC2-D7C5-914F-92D7-A3BFF674CD8E}" destId="{0CAD74A8-4A53-554B-A874-2E398B6DE482}" srcOrd="3" destOrd="0" presId="urn:microsoft.com/office/officeart/2005/8/layout/default"/>
    <dgm:cxn modelId="{E8F0EF28-904C-2D45-A681-7B9C643204B0}" type="presParOf" srcId="{9E37AFC2-D7C5-914F-92D7-A3BFF674CD8E}" destId="{68673378-F45C-4943-BD08-B4710F644437}" srcOrd="4" destOrd="0" presId="urn:microsoft.com/office/officeart/2005/8/layout/default"/>
    <dgm:cxn modelId="{AB05FBD6-09A3-054B-9F9D-964EE761179D}" type="presParOf" srcId="{9E37AFC2-D7C5-914F-92D7-A3BFF674CD8E}" destId="{7E3AA049-076E-1043-84EB-AB0E13082CF3}" srcOrd="5" destOrd="0" presId="urn:microsoft.com/office/officeart/2005/8/layout/default"/>
    <dgm:cxn modelId="{4FF9D688-31A9-7345-8CC3-DDFCE0AD8D9A}" type="presParOf" srcId="{9E37AFC2-D7C5-914F-92D7-A3BFF674CD8E}" destId="{CA7E22E8-C4DE-F045-9209-F4BB63A1463E}" srcOrd="6" destOrd="0" presId="urn:microsoft.com/office/officeart/2005/8/layout/default"/>
    <dgm:cxn modelId="{B2534605-1257-3740-B157-5C64E4380DB7}" type="presParOf" srcId="{9E37AFC2-D7C5-914F-92D7-A3BFF674CD8E}" destId="{D923EF0E-0971-214D-9777-3F19B54F9959}" srcOrd="7" destOrd="0" presId="urn:microsoft.com/office/officeart/2005/8/layout/default"/>
    <dgm:cxn modelId="{05440BAD-56E8-3342-9EB5-B10D434F2C1F}" type="presParOf" srcId="{9E37AFC2-D7C5-914F-92D7-A3BFF674CD8E}" destId="{0C8A0383-602A-B24C-A560-3A1CE7F8FBEA}" srcOrd="8" destOrd="0" presId="urn:microsoft.com/office/officeart/2005/8/layout/default"/>
    <dgm:cxn modelId="{5FF123DE-0567-B344-8262-6751C428E78E}" type="presParOf" srcId="{9E37AFC2-D7C5-914F-92D7-A3BFF674CD8E}" destId="{95CADB3B-6260-F743-A3B3-DE61954B2244}" srcOrd="9" destOrd="0" presId="urn:microsoft.com/office/officeart/2005/8/layout/default"/>
    <dgm:cxn modelId="{39FD4883-AAE5-804D-A2C6-0771B9D96164}" type="presParOf" srcId="{9E37AFC2-D7C5-914F-92D7-A3BFF674CD8E}" destId="{AD29F301-6FE9-DC46-AE2D-33A560AB1968}"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6B9C4-862B-094C-8296-4768EEF391CB}">
      <dsp:nvSpPr>
        <dsp:cNvPr id="0" name=""/>
        <dsp:cNvSpPr/>
      </dsp:nvSpPr>
      <dsp:spPr>
        <a:xfrm>
          <a:off x="1746738" y="2421"/>
          <a:ext cx="3578948" cy="147495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Local capacity at both the facility and district level</a:t>
          </a:r>
        </a:p>
      </dsp:txBody>
      <dsp:txXfrm>
        <a:off x="1746738" y="2421"/>
        <a:ext cx="3578948" cy="1474952"/>
      </dsp:txXfrm>
    </dsp:sp>
    <dsp:sp modelId="{7996CE4B-ECF5-9044-8B2B-23D048E99709}">
      <dsp:nvSpPr>
        <dsp:cNvPr id="0" name=""/>
        <dsp:cNvSpPr/>
      </dsp:nvSpPr>
      <dsp:spPr>
        <a:xfrm>
          <a:off x="5571512" y="2421"/>
          <a:ext cx="3578948" cy="1474952"/>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Training - multiple times - when starting a job, regular refresher training, mentorship</a:t>
          </a:r>
        </a:p>
      </dsp:txBody>
      <dsp:txXfrm>
        <a:off x="5571512" y="2421"/>
        <a:ext cx="3578948" cy="1474952"/>
      </dsp:txXfrm>
    </dsp:sp>
    <dsp:sp modelId="{68673378-F45C-4943-BD08-B4710F644437}">
      <dsp:nvSpPr>
        <dsp:cNvPr id="0" name=""/>
        <dsp:cNvSpPr/>
      </dsp:nvSpPr>
      <dsp:spPr>
        <a:xfrm>
          <a:off x="1731705" y="1723200"/>
          <a:ext cx="3578948" cy="1474952"/>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Provision of guidelines, instructional aids, posters, cues</a:t>
          </a:r>
        </a:p>
      </dsp:txBody>
      <dsp:txXfrm>
        <a:off x="1731705" y="1723200"/>
        <a:ext cx="3578948" cy="1474952"/>
      </dsp:txXfrm>
    </dsp:sp>
    <dsp:sp modelId="{CA7E22E8-C4DE-F045-9209-F4BB63A1463E}">
      <dsp:nvSpPr>
        <dsp:cNvPr id="0" name=""/>
        <dsp:cNvSpPr/>
      </dsp:nvSpPr>
      <dsp:spPr>
        <a:xfrm>
          <a:off x="5556480" y="1723200"/>
          <a:ext cx="3609013" cy="1474952"/>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Rewarding and recognizing good work and addressing shortcomings in staff work</a:t>
          </a:r>
        </a:p>
      </dsp:txBody>
      <dsp:txXfrm>
        <a:off x="5556480" y="1723200"/>
        <a:ext cx="3609013" cy="1474952"/>
      </dsp:txXfrm>
    </dsp:sp>
    <dsp:sp modelId="{0C8A0383-602A-B24C-A560-3A1CE7F8FBEA}">
      <dsp:nvSpPr>
        <dsp:cNvPr id="0" name=""/>
        <dsp:cNvSpPr/>
      </dsp:nvSpPr>
      <dsp:spPr>
        <a:xfrm>
          <a:off x="1754973" y="3443978"/>
          <a:ext cx="3613216" cy="1474952"/>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Processes to ensure proper monitoring, record keeping, reporting, accountability</a:t>
          </a:r>
        </a:p>
      </dsp:txBody>
      <dsp:txXfrm>
        <a:off x="1754973" y="3443978"/>
        <a:ext cx="3613216" cy="1474952"/>
      </dsp:txXfrm>
    </dsp:sp>
    <dsp:sp modelId="{AD29F301-6FE9-DC46-AE2D-33A560AB1968}">
      <dsp:nvSpPr>
        <dsp:cNvPr id="0" name=""/>
        <dsp:cNvSpPr/>
      </dsp:nvSpPr>
      <dsp:spPr>
        <a:xfrm>
          <a:off x="5614015" y="3443978"/>
          <a:ext cx="3528210" cy="147495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Adequate funding and resources - recognizing the important in investing in preventative medicine</a:t>
          </a:r>
        </a:p>
      </dsp:txBody>
      <dsp:txXfrm>
        <a:off x="5614015" y="3443978"/>
        <a:ext cx="3528210" cy="147495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22D392-F871-3E47-9C28-2C365116083D}" type="datetimeFigureOut">
              <a:rPr lang="en-US" smtClean="0"/>
              <a:t>6/13/2023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D71A6-19EA-5F4F-ABC2-3A2B1A1CFAC8}" type="slidenum">
              <a:rPr lang="en-US" smtClean="0"/>
              <a:t>‹#›</a:t>
            </a:fld>
            <a:endParaRPr lang="en-US"/>
          </a:p>
        </p:txBody>
      </p:sp>
    </p:spTree>
    <p:extLst>
      <p:ext uri="{BB962C8B-B14F-4D97-AF65-F5344CB8AC3E}">
        <p14:creationId xmlns:p14="http://schemas.microsoft.com/office/powerpoint/2010/main" val="139984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K-2XWtEjfl8"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K-2XWtEjfl8"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participants to write in the chat their ideas about what sustainability means in WASH in HCFs</a:t>
            </a:r>
          </a:p>
        </p:txBody>
      </p:sp>
      <p:sp>
        <p:nvSpPr>
          <p:cNvPr id="4" name="Slide Number Placeholder 3"/>
          <p:cNvSpPr>
            <a:spLocks noGrp="1"/>
          </p:cNvSpPr>
          <p:nvPr>
            <p:ph type="sldNum" sz="quarter" idx="5"/>
          </p:nvPr>
        </p:nvSpPr>
        <p:spPr/>
        <p:txBody>
          <a:bodyPr/>
          <a:lstStyle/>
          <a:p>
            <a:fld id="{DBBD71A6-19EA-5F4F-ABC2-3A2B1A1CFAC8}" type="slidenum">
              <a:rPr lang="en-US" smtClean="0"/>
              <a:t>1</a:t>
            </a:fld>
            <a:endParaRPr lang="en-US"/>
          </a:p>
        </p:txBody>
      </p:sp>
    </p:spTree>
    <p:extLst>
      <p:ext uri="{BB962C8B-B14F-4D97-AF65-F5344CB8AC3E}">
        <p14:creationId xmlns:p14="http://schemas.microsoft.com/office/powerpoint/2010/main" val="547985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dirty="0">
                <a:solidFill>
                  <a:srgbClr val="000000"/>
                </a:solidFill>
                <a:effectLst/>
                <a:latin typeface="Calibri" panose="020F0502020204030204" pitchFamily="34" charset="0"/>
              </a:rPr>
              <a:t>Similarly in even resource rich countries hand hygiene compliance in health facilities can be as low as 0%, with levels most frequently below 40% (WHO: Health care without avoidable infections </a:t>
            </a:r>
            <a:r>
              <a:rPr lang="en-US" sz="1200" b="0" i="0" u="sng" strike="noStrike" dirty="0">
                <a:solidFill>
                  <a:srgbClr val="0000FF"/>
                </a:solidFill>
                <a:effectLst/>
                <a:latin typeface="Calibri" panose="020F0502020204030204" pitchFamily="34" charset="0"/>
                <a:hlinkClick r:id="rId3"/>
              </a:rPr>
              <a:t>https://www.youtube.com/watch?v=K-2XWtEjfl8</a:t>
            </a:r>
            <a:endParaRPr lang="en-US" sz="1200" b="0" i="0" u="none" strike="noStrike" dirty="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DBBD71A6-19EA-5F4F-ABC2-3A2B1A1CFAC8}" type="slidenum">
              <a:rPr lang="en-US" smtClean="0"/>
              <a:t>10</a:t>
            </a:fld>
            <a:endParaRPr lang="en-US"/>
          </a:p>
        </p:txBody>
      </p:sp>
    </p:spTree>
    <p:extLst>
      <p:ext uri="{BB962C8B-B14F-4D97-AF65-F5344CB8AC3E}">
        <p14:creationId xmlns:p14="http://schemas.microsoft.com/office/powerpoint/2010/main" val="1865810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dirty="0">
                <a:solidFill>
                  <a:srgbClr val="000000"/>
                </a:solidFill>
                <a:effectLst/>
                <a:latin typeface="Calibri" panose="020F0502020204030204" pitchFamily="34" charset="0"/>
              </a:rPr>
              <a:t>Similarly in even resource rich countries hand hygiene compliance in health facilities can be as low as 0%, with levels most frequently below 40% (WHO: Health care without avoidable infections </a:t>
            </a:r>
            <a:r>
              <a:rPr lang="en-US" sz="1200" b="0" i="0" u="sng" strike="noStrike" dirty="0">
                <a:solidFill>
                  <a:srgbClr val="0000FF"/>
                </a:solidFill>
                <a:effectLst/>
                <a:latin typeface="Calibri" panose="020F0502020204030204" pitchFamily="34" charset="0"/>
                <a:hlinkClick r:id="rId3"/>
              </a:rPr>
              <a:t>https://www.youtube.com/watch?v=K-2XWtEjfl8</a:t>
            </a:r>
            <a:endParaRPr lang="en-US" sz="1200" b="0" i="0" u="none" strike="noStrike" dirty="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DBBD71A6-19EA-5F4F-ABC2-3A2B1A1CFAC8}" type="slidenum">
              <a:rPr lang="en-US" smtClean="0"/>
              <a:t>11</a:t>
            </a:fld>
            <a:endParaRPr lang="en-US"/>
          </a:p>
        </p:txBody>
      </p:sp>
    </p:spTree>
    <p:extLst>
      <p:ext uri="{BB962C8B-B14F-4D97-AF65-F5344CB8AC3E}">
        <p14:creationId xmlns:p14="http://schemas.microsoft.com/office/powerpoint/2010/main" val="3787620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12</a:t>
            </a:fld>
            <a:endParaRPr lang="en-US"/>
          </a:p>
        </p:txBody>
      </p:sp>
    </p:spTree>
    <p:extLst>
      <p:ext uri="{BB962C8B-B14F-4D97-AF65-F5344CB8AC3E}">
        <p14:creationId xmlns:p14="http://schemas.microsoft.com/office/powerpoint/2010/main" val="4042878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13</a:t>
            </a:fld>
            <a:endParaRPr lang="en-US"/>
          </a:p>
        </p:txBody>
      </p:sp>
    </p:spTree>
    <p:extLst>
      <p:ext uri="{BB962C8B-B14F-4D97-AF65-F5344CB8AC3E}">
        <p14:creationId xmlns:p14="http://schemas.microsoft.com/office/powerpoint/2010/main" val="1546638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14</a:t>
            </a:fld>
            <a:endParaRPr lang="en-US"/>
          </a:p>
        </p:txBody>
      </p:sp>
    </p:spTree>
    <p:extLst>
      <p:ext uri="{BB962C8B-B14F-4D97-AF65-F5344CB8AC3E}">
        <p14:creationId xmlns:p14="http://schemas.microsoft.com/office/powerpoint/2010/main" val="1796164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15</a:t>
            </a:fld>
            <a:endParaRPr lang="en-US"/>
          </a:p>
        </p:txBody>
      </p:sp>
    </p:spTree>
    <p:extLst>
      <p:ext uri="{BB962C8B-B14F-4D97-AF65-F5344CB8AC3E}">
        <p14:creationId xmlns:p14="http://schemas.microsoft.com/office/powerpoint/2010/main" val="4455409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16</a:t>
            </a:fld>
            <a:endParaRPr lang="en-US"/>
          </a:p>
        </p:txBody>
      </p:sp>
    </p:spTree>
    <p:extLst>
      <p:ext uri="{BB962C8B-B14F-4D97-AF65-F5344CB8AC3E}">
        <p14:creationId xmlns:p14="http://schemas.microsoft.com/office/powerpoint/2010/main" val="2661338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17</a:t>
            </a:fld>
            <a:endParaRPr lang="en-US"/>
          </a:p>
        </p:txBody>
      </p:sp>
    </p:spTree>
    <p:extLst>
      <p:ext uri="{BB962C8B-B14F-4D97-AF65-F5344CB8AC3E}">
        <p14:creationId xmlns:p14="http://schemas.microsoft.com/office/powerpoint/2010/main" val="2190350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2</a:t>
            </a:fld>
            <a:endParaRPr lang="en-US"/>
          </a:p>
        </p:txBody>
      </p:sp>
    </p:spTree>
    <p:extLst>
      <p:ext uri="{BB962C8B-B14F-4D97-AF65-F5344CB8AC3E}">
        <p14:creationId xmlns:p14="http://schemas.microsoft.com/office/powerpoint/2010/main" val="3024750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3</a:t>
            </a:fld>
            <a:endParaRPr lang="en-US"/>
          </a:p>
        </p:txBody>
      </p:sp>
    </p:spTree>
    <p:extLst>
      <p:ext uri="{BB962C8B-B14F-4D97-AF65-F5344CB8AC3E}">
        <p14:creationId xmlns:p14="http://schemas.microsoft.com/office/powerpoint/2010/main" val="2874739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4</a:t>
            </a:fld>
            <a:endParaRPr lang="en-US"/>
          </a:p>
        </p:txBody>
      </p:sp>
    </p:spTree>
    <p:extLst>
      <p:ext uri="{BB962C8B-B14F-4D97-AF65-F5344CB8AC3E}">
        <p14:creationId xmlns:p14="http://schemas.microsoft.com/office/powerpoint/2010/main" val="1517011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effectLst/>
                <a:latin typeface="Helvetica" pitchFamily="2" charset="0"/>
              </a:rPr>
              <a:t>Workers in health care facilities need sufficient</a:t>
            </a:r>
          </a:p>
          <a:p>
            <a:r>
              <a:rPr lang="en-CA" dirty="0">
                <a:effectLst/>
                <a:latin typeface="Helvetica" pitchFamily="2" charset="0"/>
              </a:rPr>
              <a:t>quantities of safe water to provide health care services.</a:t>
            </a:r>
          </a:p>
          <a:p>
            <a:r>
              <a:rPr lang="en-CA" dirty="0">
                <a:effectLst/>
                <a:latin typeface="Helvetica" pitchFamily="2" charset="0"/>
              </a:rPr>
              <a:t>Drinking and cooking, hand hygiene, showering and</a:t>
            </a:r>
          </a:p>
          <a:p>
            <a:r>
              <a:rPr lang="en-CA" dirty="0">
                <a:effectLst/>
                <a:latin typeface="Helvetica" pitchFamily="2" charset="0"/>
              </a:rPr>
              <a:t>bathing, and a variety of general and specialized medical</a:t>
            </a:r>
          </a:p>
          <a:p>
            <a:r>
              <a:rPr lang="en-CA" dirty="0">
                <a:effectLst/>
                <a:latin typeface="Helvetica" pitchFamily="2" charset="0"/>
              </a:rPr>
              <a:t>uses all require reliable supplies of safe water. Water is</a:t>
            </a:r>
          </a:p>
          <a:p>
            <a:r>
              <a:rPr lang="en-CA" dirty="0">
                <a:effectLst/>
                <a:latin typeface="Helvetica" pitchFamily="2" charset="0"/>
              </a:rPr>
              <a:t>also essential for cleaning rooms, beds, floors, toilets,</a:t>
            </a:r>
          </a:p>
          <a:p>
            <a:r>
              <a:rPr lang="en-CA" dirty="0">
                <a:effectLst/>
                <a:latin typeface="Helvetica" pitchFamily="2" charset="0"/>
              </a:rPr>
              <a:t>sheets and laundry. It is central to patient experiences</a:t>
            </a:r>
          </a:p>
          <a:p>
            <a:r>
              <a:rPr lang="en-CA" dirty="0">
                <a:effectLst/>
                <a:latin typeface="Helvetica" pitchFamily="2" charset="0"/>
              </a:rPr>
              <a:t>of health care, as it enables them to remain hydrated, to</a:t>
            </a:r>
          </a:p>
          <a:p>
            <a:r>
              <a:rPr lang="en-CA" dirty="0">
                <a:effectLst/>
                <a:latin typeface="Helvetica" pitchFamily="2" charset="0"/>
              </a:rPr>
              <a:t>clean themselves, and to reduce the risk of infections.</a:t>
            </a:r>
          </a:p>
          <a:p>
            <a:r>
              <a:rPr lang="en-CA" dirty="0">
                <a:effectLst/>
                <a:latin typeface="Helvetica" pitchFamily="2" charset="0"/>
              </a:rPr>
              <a:t>Families and care-givers also need water to tend to</a:t>
            </a:r>
          </a:p>
          <a:p>
            <a:r>
              <a:rPr lang="en-CA" dirty="0">
                <a:effectLst/>
                <a:latin typeface="Helvetica" pitchFamily="2" charset="0"/>
              </a:rPr>
              <a:t>patients and their own needs. Without water, a health</a:t>
            </a:r>
          </a:p>
          <a:p>
            <a:r>
              <a:rPr lang="en-CA" dirty="0">
                <a:effectLst/>
                <a:latin typeface="Helvetica" pitchFamily="2" charset="0"/>
              </a:rPr>
              <a:t>care facility isn’t a health care facility.</a:t>
            </a:r>
          </a:p>
          <a:p>
            <a:r>
              <a:rPr lang="en-CA" dirty="0">
                <a:effectLst/>
                <a:latin typeface="Helvetica" pitchFamily="2" charset="0"/>
              </a:rPr>
              <a:t>Different health care facilities have different water</a:t>
            </a:r>
          </a:p>
          <a:p>
            <a:r>
              <a:rPr lang="en-CA" dirty="0">
                <a:effectLst/>
                <a:latin typeface="Helvetica" pitchFamily="2" charset="0"/>
              </a:rPr>
              <a:t>requirements depending on the type of health</a:t>
            </a:r>
          </a:p>
          <a:p>
            <a:r>
              <a:rPr lang="en-CA" dirty="0">
                <a:effectLst/>
                <a:latin typeface="Helvetica" pitchFamily="2" charset="0"/>
              </a:rPr>
              <a:t>services offered and the scale of the facility. The</a:t>
            </a:r>
          </a:p>
          <a:p>
            <a:r>
              <a:rPr lang="en-CA" dirty="0">
                <a:effectLst/>
                <a:latin typeface="Helvetica" pitchFamily="2" charset="0"/>
              </a:rPr>
              <a:t>quantity and quality of water available, the location</a:t>
            </a:r>
          </a:p>
          <a:p>
            <a:r>
              <a:rPr lang="en-CA" dirty="0">
                <a:effectLst/>
                <a:latin typeface="Helvetica" pitchFamily="2" charset="0"/>
              </a:rPr>
              <a:t>and accessibility of water points within the health</a:t>
            </a:r>
          </a:p>
          <a:p>
            <a:endParaRPr lang="en-US" dirty="0"/>
          </a:p>
          <a:p>
            <a:r>
              <a:rPr lang="en-US" dirty="0"/>
              <a:t>JMP report 2019 p. 14</a:t>
            </a:r>
          </a:p>
        </p:txBody>
      </p:sp>
      <p:sp>
        <p:nvSpPr>
          <p:cNvPr id="4" name="Slide Number Placeholder 3"/>
          <p:cNvSpPr>
            <a:spLocks noGrp="1"/>
          </p:cNvSpPr>
          <p:nvPr>
            <p:ph type="sldNum" sz="quarter" idx="5"/>
          </p:nvPr>
        </p:nvSpPr>
        <p:spPr/>
        <p:txBody>
          <a:bodyPr/>
          <a:lstStyle/>
          <a:p>
            <a:fld id="{DBBD71A6-19EA-5F4F-ABC2-3A2B1A1CFAC8}" type="slidenum">
              <a:rPr lang="en-US" smtClean="0"/>
              <a:t>5</a:t>
            </a:fld>
            <a:endParaRPr lang="en-US"/>
          </a:p>
        </p:txBody>
      </p:sp>
    </p:spTree>
    <p:extLst>
      <p:ext uri="{BB962C8B-B14F-4D97-AF65-F5344CB8AC3E}">
        <p14:creationId xmlns:p14="http://schemas.microsoft.com/office/powerpoint/2010/main" val="3670916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6</a:t>
            </a:fld>
            <a:endParaRPr lang="en-US"/>
          </a:p>
        </p:txBody>
      </p:sp>
    </p:spTree>
    <p:extLst>
      <p:ext uri="{BB962C8B-B14F-4D97-AF65-F5344CB8AC3E}">
        <p14:creationId xmlns:p14="http://schemas.microsoft.com/office/powerpoint/2010/main" val="3061539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BD71A6-19EA-5F4F-ABC2-3A2B1A1CFAC8}" type="slidenum">
              <a:rPr lang="en-US" smtClean="0"/>
              <a:t>7</a:t>
            </a:fld>
            <a:endParaRPr lang="en-US"/>
          </a:p>
        </p:txBody>
      </p:sp>
    </p:spTree>
    <p:extLst>
      <p:ext uri="{BB962C8B-B14F-4D97-AF65-F5344CB8AC3E}">
        <p14:creationId xmlns:p14="http://schemas.microsoft.com/office/powerpoint/2010/main" val="3106250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D71A6-19EA-5F4F-ABC2-3A2B1A1CFAC8}" type="slidenum">
              <a:rPr lang="en-US" smtClean="0"/>
              <a:t>8</a:t>
            </a:fld>
            <a:endParaRPr lang="en-US"/>
          </a:p>
        </p:txBody>
      </p:sp>
    </p:spTree>
    <p:extLst>
      <p:ext uri="{BB962C8B-B14F-4D97-AF65-F5344CB8AC3E}">
        <p14:creationId xmlns:p14="http://schemas.microsoft.com/office/powerpoint/2010/main" val="1128319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dirty="0">
                <a:solidFill>
                  <a:srgbClr val="000000"/>
                </a:solidFill>
                <a:effectLst/>
                <a:latin typeface="Calibri" panose="020F0502020204030204" pitchFamily="34" charset="0"/>
              </a:rPr>
              <a:t>cleaning and handwashing are so important in MCH and deliveries and in reducing antimicrobial resistance. Bonet et al: Routine antibiotic prophylaxis after normal vaginal birth for reducing maternal infectious morbidity (Cochrane Database System Revision 2017 November) states that in some countries 90% of women receive prophylactic use of antibiotics during childbirth. This is in part due to the inability to ensure a hygienic and clean delivery room and staff hand hygiene. There are also linkages with this to more than 50% of surgical site infections being antibiotic resistant, and effective IPC can reduce health care associated infections by 30% or more.</a:t>
            </a:r>
          </a:p>
          <a:p>
            <a:pPr algn="l"/>
            <a:r>
              <a:rPr lang="en-US" sz="1800" b="0" i="0" u="none" strike="noStrike" dirty="0">
                <a:solidFill>
                  <a:srgbClr val="000000"/>
                </a:solidFill>
                <a:effectLst/>
                <a:latin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fld id="{DBBD71A6-19EA-5F4F-ABC2-3A2B1A1CFAC8}" type="slidenum">
              <a:rPr lang="en-US" smtClean="0"/>
              <a:t>9</a:t>
            </a:fld>
            <a:endParaRPr lang="en-US"/>
          </a:p>
        </p:txBody>
      </p:sp>
    </p:spTree>
    <p:extLst>
      <p:ext uri="{BB962C8B-B14F-4D97-AF65-F5344CB8AC3E}">
        <p14:creationId xmlns:p14="http://schemas.microsoft.com/office/powerpoint/2010/main" val="415667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8D3E-CD10-2045-8CE8-BE83233794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440D81-1860-E540-B8FE-B5046A4BE0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9C6ACE-EE75-2D4C-A971-1CC623D834FC}"/>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E2863776-2A87-5249-ADFB-C2C6339B43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AA8A288-D55E-BA45-9672-26DB560C2A3E}"/>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1361026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109D7-C968-A64B-ADDB-DB1414D827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77FD9B-4219-4D44-9F10-966BC2B9FB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7F9ED8-9AB1-1C4B-B1D0-D88399E32043}"/>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F2D7D881-DC63-D647-9702-3695E6C79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4B005-9B09-BC4E-9181-4EA45F6CFEB3}"/>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105010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126E53-7CAF-2E48-AB1C-C281CC5D42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B1D846-5825-F74A-BF05-84DA0E98FD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7D5DD1-A46B-4345-B626-2421D2EB184F}"/>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D3FFC371-8CF5-0649-B534-321DC61A8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EBC78-DDE9-1249-A90A-8C58F6F10EEE}"/>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312372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E7CB9-19E2-F34D-89D3-BAB1E817B8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107A42-B1BE-B942-B1D0-0A92B39A45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7D0E9C-3CC4-184D-9892-BA1C42A9DC41}"/>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93D3DB04-BBA5-D84E-BA9A-5AD465C63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E1310-C092-9B48-87CD-8DE32A4784A5}"/>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204715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795A-35C5-7640-B21F-7E6EA98CA0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7D595-B0A6-D340-8354-FB4D5E9EA1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C19C73-EBF1-2C40-87AD-584C56A6D9B8}"/>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5B9E9739-C454-E046-8B4E-3256806B1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374A3-C3A7-4542-A8C3-382D287ECC01}"/>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453101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7F45-79C5-BE40-BB50-163E0D6CE9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240CC1-586C-AC4B-9758-0D72BB5772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62F8A9-88E8-CF46-AE94-D990B730DD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5AA383-5746-2845-952C-1158238D23B1}"/>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6" name="Footer Placeholder 5">
            <a:extLst>
              <a:ext uri="{FF2B5EF4-FFF2-40B4-BE49-F238E27FC236}">
                <a16:creationId xmlns:a16="http://schemas.microsoft.com/office/drawing/2014/main" id="{BD612A47-7F20-C245-BBF9-F5B5107EF1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8C5D3B-C3B2-CA43-97B2-363DCC4A4CEB}"/>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402014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33DBD-675F-B143-8165-C14C7E7C9D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3F4CEA-A8CE-5644-97FF-A14AB4F344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95BE6-1CB0-6344-BE2D-0BD350853F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9F9ADB-72FF-1F49-957F-23660D5B9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FDBAC3-97EB-C645-B12C-9D64CEC19E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26BDC7-3690-3046-9109-D47ACDBC381E}"/>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8" name="Footer Placeholder 7">
            <a:extLst>
              <a:ext uri="{FF2B5EF4-FFF2-40B4-BE49-F238E27FC236}">
                <a16:creationId xmlns:a16="http://schemas.microsoft.com/office/drawing/2014/main" id="{75EC8870-C399-734E-878E-8A6A7400D8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F549B7-EE11-5948-BBAC-902ECF43D8D1}"/>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222599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7ECE-7046-CA46-9E48-2C91413C5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B809D-0EEF-804E-A0D5-29AC55A576D1}"/>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4" name="Footer Placeholder 3">
            <a:extLst>
              <a:ext uri="{FF2B5EF4-FFF2-40B4-BE49-F238E27FC236}">
                <a16:creationId xmlns:a16="http://schemas.microsoft.com/office/drawing/2014/main" id="{D3D53E11-5866-F742-8D5C-E0EE57E10E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328869-01CC-D246-AE6A-9F56E14CC293}"/>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17602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9F9A2-B4D7-1A42-9A99-207528A25246}"/>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3" name="Footer Placeholder 2">
            <a:extLst>
              <a:ext uri="{FF2B5EF4-FFF2-40B4-BE49-F238E27FC236}">
                <a16:creationId xmlns:a16="http://schemas.microsoft.com/office/drawing/2014/main" id="{C45AE9E5-7027-8B4F-8AC6-B23DAF9BF5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24F117-0856-C344-BE2E-1B007D392F7A}"/>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111469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67D8-D75E-CA44-88AB-6A604453CF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2FBB92-6B39-0B49-8BD4-E823A31D39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D7AE6B-7613-564E-B71F-36EE427F0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DFE450-10EB-F243-8951-FF5F5E95EABB}"/>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6" name="Footer Placeholder 5">
            <a:extLst>
              <a:ext uri="{FF2B5EF4-FFF2-40B4-BE49-F238E27FC236}">
                <a16:creationId xmlns:a16="http://schemas.microsoft.com/office/drawing/2014/main" id="{A91A5374-15B0-6440-83CC-C99FAE2869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43529-E038-BA4B-A4DD-C3D9DF001968}"/>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49155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CF4D-98D6-6C4E-B35B-33F6E7CF28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AF51F8-4135-4E4B-8488-7EB30576B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81A35B-7D18-5644-A889-E62C92482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61070E-5F32-424E-9320-7F05401DB6AD}"/>
              </a:ext>
            </a:extLst>
          </p:cNvPr>
          <p:cNvSpPr>
            <a:spLocks noGrp="1"/>
          </p:cNvSpPr>
          <p:nvPr>
            <p:ph type="dt" sz="half" idx="10"/>
          </p:nvPr>
        </p:nvSpPr>
        <p:spPr/>
        <p:txBody>
          <a:bodyPr/>
          <a:lstStyle/>
          <a:p>
            <a:fld id="{A7CD52EE-797D-C345-A546-195D1DADAD26}" type="datetimeFigureOut">
              <a:rPr lang="en-US" smtClean="0"/>
              <a:t>6/13/2023</a:t>
            </a:fld>
            <a:endParaRPr lang="en-US"/>
          </a:p>
        </p:txBody>
      </p:sp>
      <p:sp>
        <p:nvSpPr>
          <p:cNvPr id="6" name="Footer Placeholder 5">
            <a:extLst>
              <a:ext uri="{FF2B5EF4-FFF2-40B4-BE49-F238E27FC236}">
                <a16:creationId xmlns:a16="http://schemas.microsoft.com/office/drawing/2014/main" id="{FDCEED45-0704-1441-B235-8D48018C9E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A6FB20-DF50-B74E-9F27-A02D493E00BA}"/>
              </a:ext>
            </a:extLst>
          </p:cNvPr>
          <p:cNvSpPr>
            <a:spLocks noGrp="1"/>
          </p:cNvSpPr>
          <p:nvPr>
            <p:ph type="sldNum" sz="quarter" idx="12"/>
          </p:nvPr>
        </p:nvSpPr>
        <p:spPr/>
        <p:txBody>
          <a:bodyPr/>
          <a:lstStyle/>
          <a:p>
            <a:fld id="{284A27FE-273B-A245-A0E1-61AEABBC8A63}" type="slidenum">
              <a:rPr lang="en-US" smtClean="0"/>
              <a:t>‹#›</a:t>
            </a:fld>
            <a:endParaRPr lang="en-US"/>
          </a:p>
        </p:txBody>
      </p:sp>
    </p:spTree>
    <p:extLst>
      <p:ext uri="{BB962C8B-B14F-4D97-AF65-F5344CB8AC3E}">
        <p14:creationId xmlns:p14="http://schemas.microsoft.com/office/powerpoint/2010/main" val="333325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FD03DA-3A15-B04D-A551-A41D1CEC4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DBB523-46AB-DA40-85E9-F54AF76EA8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9AC1FA-E00B-7640-A307-DB3BF0A7D1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D52EE-797D-C345-A546-195D1DADAD26}" type="datetimeFigureOut">
              <a:rPr lang="en-US" smtClean="0"/>
              <a:t>6/13/2023</a:t>
            </a:fld>
            <a:endParaRPr lang="en-US"/>
          </a:p>
        </p:txBody>
      </p:sp>
      <p:sp>
        <p:nvSpPr>
          <p:cNvPr id="5" name="Footer Placeholder 4">
            <a:extLst>
              <a:ext uri="{FF2B5EF4-FFF2-40B4-BE49-F238E27FC236}">
                <a16:creationId xmlns:a16="http://schemas.microsoft.com/office/drawing/2014/main" id="{3A10E39B-D6CB-AD4E-8174-8A1AF02AE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23F379-292B-A74C-8E58-7863B51AB1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A27FE-273B-A245-A0E1-61AEABBC8A63}" type="slidenum">
              <a:rPr lang="en-US" smtClean="0"/>
              <a:t>‹#›</a:t>
            </a:fld>
            <a:endParaRPr lang="en-US"/>
          </a:p>
        </p:txBody>
      </p:sp>
    </p:spTree>
    <p:extLst>
      <p:ext uri="{BB962C8B-B14F-4D97-AF65-F5344CB8AC3E}">
        <p14:creationId xmlns:p14="http://schemas.microsoft.com/office/powerpoint/2010/main" val="2809416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4">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6">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B98B6D9-1669-0ACB-3A5B-7EA99F3F9DE0}"/>
              </a:ext>
            </a:extLst>
          </p:cNvPr>
          <p:cNvSpPr>
            <a:spLocks noGrp="1"/>
          </p:cNvSpPr>
          <p:nvPr>
            <p:ph type="ctrTitle"/>
          </p:nvPr>
        </p:nvSpPr>
        <p:spPr>
          <a:xfrm>
            <a:off x="522514" y="651512"/>
            <a:ext cx="3931919" cy="3097524"/>
          </a:xfrm>
        </p:spPr>
        <p:txBody>
          <a:bodyPr>
            <a:noAutofit/>
          </a:bodyPr>
          <a:lstStyle/>
          <a:p>
            <a: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WASH in HCFs</a:t>
            </a:r>
            <a:b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b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Barriers to Sustainability</a:t>
            </a:r>
            <a:b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Lessons Learned</a:t>
            </a:r>
            <a:br>
              <a:rPr lang="en-CA" sz="2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2800" dirty="0">
              <a:solidFill>
                <a:srgbClr val="FFFFFF"/>
              </a:solidFill>
            </a:endParaRPr>
          </a:p>
        </p:txBody>
      </p:sp>
      <p:sp>
        <p:nvSpPr>
          <p:cNvPr id="3" name="Subtitle 2">
            <a:extLst>
              <a:ext uri="{FF2B5EF4-FFF2-40B4-BE49-F238E27FC236}">
                <a16:creationId xmlns:a16="http://schemas.microsoft.com/office/drawing/2014/main" id="{61350CF5-BD90-B48A-48CE-8C46551F8C74}"/>
              </a:ext>
            </a:extLst>
          </p:cNvPr>
          <p:cNvSpPr>
            <a:spLocks noGrp="1"/>
          </p:cNvSpPr>
          <p:nvPr>
            <p:ph type="subTitle" idx="1"/>
          </p:nvPr>
        </p:nvSpPr>
        <p:spPr>
          <a:xfrm>
            <a:off x="674237" y="4170501"/>
            <a:ext cx="3657600" cy="1525597"/>
          </a:xfrm>
        </p:spPr>
        <p:txBody>
          <a:bodyPr>
            <a:normAutofit/>
          </a:bodyPr>
          <a:lstStyle/>
          <a:p>
            <a:endParaRPr lang="en-US" sz="1900" dirty="0">
              <a:solidFill>
                <a:srgbClr val="FFFFFF"/>
              </a:solidFill>
            </a:endParaRPr>
          </a:p>
          <a:p>
            <a:r>
              <a:rPr lang="en-US" sz="1900" dirty="0">
                <a:solidFill>
                  <a:srgbClr val="FFFFFF"/>
                </a:solidFill>
              </a:rPr>
              <a:t>PDG Nancy Gilbert</a:t>
            </a:r>
          </a:p>
        </p:txBody>
      </p:sp>
      <p:pic>
        <p:nvPicPr>
          <p:cNvPr id="10" name="Picture 9">
            <a:extLst>
              <a:ext uri="{FF2B5EF4-FFF2-40B4-BE49-F238E27FC236}">
                <a16:creationId xmlns:a16="http://schemas.microsoft.com/office/drawing/2014/main" id="{2CFF86C0-8A2B-E04C-AFF7-F0847AC107D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49986" y="5256356"/>
            <a:ext cx="5494272" cy="1272949"/>
          </a:xfrm>
          <a:prstGeom prst="rect">
            <a:avLst/>
          </a:prstGeom>
        </p:spPr>
      </p:pic>
      <p:pic>
        <p:nvPicPr>
          <p:cNvPr id="5" name="Picture 4">
            <a:extLst>
              <a:ext uri="{FF2B5EF4-FFF2-40B4-BE49-F238E27FC236}">
                <a16:creationId xmlns:a16="http://schemas.microsoft.com/office/drawing/2014/main" id="{45DA0AA1-9440-5849-A803-3D1922754D6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854821" y="321177"/>
            <a:ext cx="7107436" cy="3992406"/>
          </a:xfrm>
          <a:prstGeom prst="rect">
            <a:avLst/>
          </a:prstGeom>
        </p:spPr>
      </p:pic>
    </p:spTree>
    <p:extLst>
      <p:ext uri="{BB962C8B-B14F-4D97-AF65-F5344CB8AC3E}">
        <p14:creationId xmlns:p14="http://schemas.microsoft.com/office/powerpoint/2010/main" val="227792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34CC13F-73CB-5243-8401-93D00483402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6" y="-626555"/>
            <a:ext cx="12191999" cy="8111462"/>
          </a:xfrm>
          <a:prstGeom prst="rect">
            <a:avLst/>
          </a:prstGeom>
        </p:spPr>
      </p:pic>
      <p:sp>
        <p:nvSpPr>
          <p:cNvPr id="8" name="TextBox 7">
            <a:extLst>
              <a:ext uri="{FF2B5EF4-FFF2-40B4-BE49-F238E27FC236}">
                <a16:creationId xmlns:a16="http://schemas.microsoft.com/office/drawing/2014/main" id="{83DE0371-916B-2340-989C-E0E36E45438D}"/>
              </a:ext>
            </a:extLst>
          </p:cNvPr>
          <p:cNvSpPr txBox="1"/>
          <p:nvPr/>
        </p:nvSpPr>
        <p:spPr>
          <a:xfrm>
            <a:off x="494675" y="5606321"/>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104285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Guidelines, </a:t>
            </a:r>
            <a:r>
              <a:rPr lang="en-US" sz="2800" dirty="0">
                <a:solidFill>
                  <a:srgbClr val="FFFFFF"/>
                </a:solidFill>
              </a:rPr>
              <a:t>instructional aids, cues</a:t>
            </a:r>
            <a:endParaRPr lang="en-US" sz="2800" kern="1200" dirty="0">
              <a:solidFill>
                <a:srgbClr val="FFFFFF"/>
              </a:solidFill>
              <a:latin typeface="+mj-lt"/>
              <a:ea typeface="+mj-ea"/>
              <a:cs typeface="+mj-cs"/>
            </a:endParaRP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C2E70F4-E6AB-1347-AC56-D5A6C1626E2C}"/>
              </a:ext>
            </a:extLst>
          </p:cNvPr>
          <p:cNvSpPr txBox="1"/>
          <p:nvPr/>
        </p:nvSpPr>
        <p:spPr>
          <a:xfrm>
            <a:off x="699715" y="395126"/>
            <a:ext cx="10791245" cy="4893647"/>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Guidelines, Instructional Aids, Cues</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Standards of practice (SOPs) provide staff with guidance on requirements</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Instructions and cues are necessary to encourage proper behavior of all users, including patients and visitors and to help reinforce what staff have learned through their training</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“guidelines are shared with management staff, but not with frontline workers such as himself”</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Location and quality of instructions and cues is important – i.e. not so useful in an office if it is intended for patients</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“Staff mentioned that visual reminders and prompts would help them improve WASH service delivery”  e.g. schedules for cleaning; how-to fo</a:t>
            </a:r>
            <a:r>
              <a:rPr lang="en-CA" sz="2400" dirty="0">
                <a:latin typeface="Calibri" panose="020F0502020204030204" pitchFamily="34" charset="0"/>
                <a:ea typeface="DengXian" panose="02010600030101010101" pitchFamily="2" charset="-122"/>
                <a:cs typeface="Arial" panose="020B0604020202020204" pitchFamily="34" charset="0"/>
              </a:rPr>
              <a:t>r handwashing</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Patient/Guardian instructions – l</a:t>
            </a:r>
            <a:r>
              <a:rPr lang="en-CA" sz="2400" dirty="0">
                <a:latin typeface="Calibri" panose="020F0502020204030204" pitchFamily="34" charset="0"/>
                <a:ea typeface="DengXian" panose="02010600030101010101" pitchFamily="2" charset="-122"/>
                <a:cs typeface="Arial" panose="020B0604020202020204" pitchFamily="34" charset="0"/>
              </a:rPr>
              <a:t>iteracy an issue so pictograms helpful</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4151485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Staff Attitudes and Motivation</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5386BA5-11BF-5747-B210-887AE6099872}"/>
              </a:ext>
            </a:extLst>
          </p:cNvPr>
          <p:cNvSpPr txBox="1"/>
          <p:nvPr/>
        </p:nvSpPr>
        <p:spPr>
          <a:xfrm>
            <a:off x="699715" y="509429"/>
            <a:ext cx="10791245" cy="3323987"/>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Staff Attitudes and Motivation</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Found </a:t>
            </a:r>
            <a:r>
              <a:rPr lang="en-CA" sz="2400" i="1" dirty="0">
                <a:effectLst/>
                <a:latin typeface="Calibri" panose="020F0502020204030204" pitchFamily="34" charset="0"/>
                <a:ea typeface="DengXian" panose="02010600030101010101" pitchFamily="2" charset="-122"/>
                <a:cs typeface="Arial" panose="020B0604020202020204" pitchFamily="34" charset="0"/>
              </a:rPr>
              <a:t>motivation high </a:t>
            </a:r>
            <a:r>
              <a:rPr lang="en-CA" sz="2400" dirty="0">
                <a:effectLst/>
                <a:latin typeface="Calibri" panose="020F0502020204030204" pitchFamily="34" charset="0"/>
                <a:ea typeface="DengXian" panose="02010600030101010101" pitchFamily="2" charset="-122"/>
                <a:cs typeface="Arial" panose="020B0604020202020204" pitchFamily="34" charset="0"/>
              </a:rPr>
              <a:t>and work attitudes </a:t>
            </a:r>
            <a:r>
              <a:rPr lang="en-CA" sz="2400" i="1" dirty="0">
                <a:effectLst/>
                <a:latin typeface="Calibri" panose="020F0502020204030204" pitchFamily="34" charset="0"/>
                <a:ea typeface="DengXian" panose="02010600030101010101" pitchFamily="2" charset="-122"/>
                <a:cs typeface="Arial" panose="020B0604020202020204" pitchFamily="34" charset="0"/>
              </a:rPr>
              <a:t>positive</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Collaboration high</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District-level staff also mentioned that past competitions between health care facilities have incentivized staff to improve cleanliness, citing the importance of staff motivation and collaboration in achieving better provision of service. </a:t>
            </a:r>
          </a:p>
          <a:p>
            <a:pPr marL="342900" lvl="0" indent="-342900">
              <a:buFont typeface="Symbol" pitchFamily="2" charset="2"/>
              <a:buChar char=""/>
            </a:pP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91968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Leadership, Management, and Supervision</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BEF9222-7738-6F4C-8F03-9857DE0D80A8}"/>
              </a:ext>
            </a:extLst>
          </p:cNvPr>
          <p:cNvSpPr txBox="1"/>
          <p:nvPr/>
        </p:nvSpPr>
        <p:spPr>
          <a:xfrm>
            <a:off x="699715" y="362470"/>
            <a:ext cx="10791245" cy="4154984"/>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Leadership, Management, and Supervision</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70% of facilities do not conduct staff appraisals or performance reviews on a regular basis</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nor do they address high performing staff by recognizing them or low performing staff by taking corrective actions</a:t>
            </a:r>
            <a:endParaRPr lang="en-CA" sz="2400" dirty="0">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no formal feedback processes nor follow-</a:t>
            </a:r>
            <a:r>
              <a:rPr lang="en-CA" sz="2400" dirty="0">
                <a:latin typeface="Calibri" panose="020F0502020204030204" pitchFamily="34" charset="0"/>
                <a:ea typeface="DengXian" panose="02010600030101010101" pitchFamily="2" charset="-122"/>
                <a:cs typeface="Arial" panose="020B0604020202020204" pitchFamily="34" charset="0"/>
              </a:rPr>
              <a:t>up processes re issues at a </a:t>
            </a:r>
            <a:r>
              <a:rPr lang="en-CA" sz="2400" dirty="0">
                <a:effectLst/>
                <a:latin typeface="Calibri" panose="020F0502020204030204" pitchFamily="34" charset="0"/>
                <a:ea typeface="DengXian" panose="02010600030101010101" pitchFamily="2" charset="-122"/>
                <a:cs typeface="Arial" panose="020B0604020202020204" pitchFamily="34" charset="0"/>
              </a:rPr>
              <a:t>facility; need to improve the frequency and depth of supervision visits by district staff; District govt generally not aware of WASH maintenance challenges </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Record keeping is poor - no records are kept on routine activities such as water treatment, cleaning, or waste management.</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909225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Resources	</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A55A785-A693-6443-919C-CF0A66802C01}"/>
              </a:ext>
            </a:extLst>
          </p:cNvPr>
          <p:cNvSpPr txBox="1"/>
          <p:nvPr/>
        </p:nvSpPr>
        <p:spPr>
          <a:xfrm>
            <a:off x="4519595" y="508265"/>
            <a:ext cx="7181873" cy="646331"/>
          </a:xfrm>
          <a:prstGeom prst="rect">
            <a:avLst/>
          </a:prstGeom>
          <a:noFill/>
        </p:spPr>
        <p:txBody>
          <a:bodyPr wrap="square">
            <a:spAutoFit/>
          </a:bodyPr>
          <a:lstStyle/>
          <a:p>
            <a:endParaRPr lang="en-US" sz="1800" b="1" dirty="0">
              <a:solidFill>
                <a:schemeClr val="bg2">
                  <a:lumMod val="25000"/>
                </a:schemeClr>
              </a:solidFill>
              <a:latin typeface="Arial" panose="020B0604020202020204" pitchFamily="34" charset="0"/>
              <a:cs typeface="Arial" panose="020B0604020202020204" pitchFamily="34" charset="0"/>
            </a:endParaRPr>
          </a:p>
          <a:p>
            <a:endParaRPr lang="en-US" dirty="0"/>
          </a:p>
        </p:txBody>
      </p:sp>
      <p:sp>
        <p:nvSpPr>
          <p:cNvPr id="10" name="TextBox 9">
            <a:extLst>
              <a:ext uri="{FF2B5EF4-FFF2-40B4-BE49-F238E27FC236}">
                <a16:creationId xmlns:a16="http://schemas.microsoft.com/office/drawing/2014/main" id="{B3B0FA14-B254-AE42-8279-544D5A07BC39}"/>
              </a:ext>
            </a:extLst>
          </p:cNvPr>
          <p:cNvSpPr txBox="1"/>
          <p:nvPr/>
        </p:nvSpPr>
        <p:spPr>
          <a:xfrm>
            <a:off x="209184" y="174435"/>
            <a:ext cx="7672069" cy="5262979"/>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Resources</a:t>
            </a:r>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Insufficient resources, particularly materials and supplies, pose a major challenge for all facilities, who have little control over the quantity they receive; long wait times for maintenance support from the district due to lack of funds;</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Among staff, 40% agreed that their work routine frequently gets disrupted because of lack of WASH services, and 76% mentioned insufficient materials as a challenge they personally face in their jobs.</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“…in the past, lack of water due to lack of funds has caused the facility to temporarily close their maternity ward and refer maternity patients to the district hospital”</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endParaRPr lang="en-CA" sz="2400" dirty="0">
              <a:effectLst/>
              <a:latin typeface="Calibri" panose="020F0502020204030204" pitchFamily="34" charset="0"/>
              <a:ea typeface="DengXian" panose="02010600030101010101" pitchFamily="2" charset="-122"/>
              <a:cs typeface="Arial" panose="020B0604020202020204" pitchFamily="34" charset="0"/>
            </a:endParaRPr>
          </a:p>
        </p:txBody>
      </p:sp>
      <p:graphicFrame>
        <p:nvGraphicFramePr>
          <p:cNvPr id="5" name="Table 4">
            <a:extLst>
              <a:ext uri="{FF2B5EF4-FFF2-40B4-BE49-F238E27FC236}">
                <a16:creationId xmlns:a16="http://schemas.microsoft.com/office/drawing/2014/main" id="{1447DB2C-0511-BC48-95BA-48336993FE01}"/>
              </a:ext>
            </a:extLst>
          </p:cNvPr>
          <p:cNvGraphicFramePr>
            <a:graphicFrameLocks noGrp="1"/>
          </p:cNvGraphicFramePr>
          <p:nvPr>
            <p:extLst>
              <p:ext uri="{D42A27DB-BD31-4B8C-83A1-F6EECF244321}">
                <p14:modId xmlns:p14="http://schemas.microsoft.com/office/powerpoint/2010/main" val="2139518290"/>
              </p:ext>
            </p:extLst>
          </p:nvPr>
        </p:nvGraphicFramePr>
        <p:xfrm>
          <a:off x="7881256" y="700097"/>
          <a:ext cx="3904343" cy="4258054"/>
        </p:xfrm>
        <a:graphic>
          <a:graphicData uri="http://schemas.openxmlformats.org/drawingml/2006/table">
            <a:tbl>
              <a:tblPr firstRow="1" firstCol="1" bandRow="1">
                <a:tableStyleId>{5C22544A-7EE6-4342-B048-85BDC9FD1C3A}</a:tableStyleId>
              </a:tblPr>
              <a:tblGrid>
                <a:gridCol w="3305677">
                  <a:extLst>
                    <a:ext uri="{9D8B030D-6E8A-4147-A177-3AD203B41FA5}">
                      <a16:colId xmlns:a16="http://schemas.microsoft.com/office/drawing/2014/main" val="2235113430"/>
                    </a:ext>
                  </a:extLst>
                </a:gridCol>
                <a:gridCol w="598666">
                  <a:extLst>
                    <a:ext uri="{9D8B030D-6E8A-4147-A177-3AD203B41FA5}">
                      <a16:colId xmlns:a16="http://schemas.microsoft.com/office/drawing/2014/main" val="3663290017"/>
                    </a:ext>
                  </a:extLst>
                </a:gridCol>
              </a:tblGrid>
              <a:tr h="1215489">
                <a:tc gridSpan="2">
                  <a:txBody>
                    <a:bodyPr/>
                    <a:lstStyle/>
                    <a:p>
                      <a:r>
                        <a:rPr lang="en-US" sz="1800" dirty="0">
                          <a:effectLst/>
                        </a:rPr>
                        <a:t>Table 8. WASH domains in which health care facilities have experienced insufficiencies in the past year:</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281713426"/>
                  </a:ext>
                </a:extLst>
              </a:tr>
              <a:tr h="609668">
                <a:tc>
                  <a:txBody>
                    <a:bodyPr/>
                    <a:lstStyle/>
                    <a:p>
                      <a:r>
                        <a:rPr lang="en-US" sz="1800" dirty="0">
                          <a:effectLst/>
                        </a:rPr>
                        <a:t>Maintaining a steady supply of water for the facility</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r>
                        <a:rPr lang="en-US" sz="1800">
                          <a:effectLst/>
                        </a:rPr>
                        <a:t>67%</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356603419"/>
                  </a:ext>
                </a:extLst>
              </a:tr>
              <a:tr h="607743">
                <a:tc>
                  <a:txBody>
                    <a:bodyPr/>
                    <a:lstStyle/>
                    <a:p>
                      <a:r>
                        <a:rPr lang="en-US" sz="1800" dirty="0">
                          <a:effectLst/>
                        </a:rPr>
                        <a:t>Water treatment</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r>
                        <a:rPr lang="en-US" sz="1800">
                          <a:effectLst/>
                        </a:rPr>
                        <a:t>60%</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596147249"/>
                  </a:ext>
                </a:extLst>
              </a:tr>
              <a:tr h="607743">
                <a:tc>
                  <a:txBody>
                    <a:bodyPr/>
                    <a:lstStyle/>
                    <a:p>
                      <a:r>
                        <a:rPr lang="en-US" sz="1800">
                          <a:effectLst/>
                        </a:rPr>
                        <a:t>Spare parts for the water supply</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r>
                        <a:rPr lang="en-US" sz="1800">
                          <a:effectLst/>
                        </a:rPr>
                        <a:t>38%</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659236241"/>
                  </a:ext>
                </a:extLst>
              </a:tr>
              <a:tr h="609668">
                <a:tc>
                  <a:txBody>
                    <a:bodyPr/>
                    <a:lstStyle/>
                    <a:p>
                      <a:r>
                        <a:rPr lang="en-US" sz="1800">
                          <a:effectLst/>
                        </a:rPr>
                        <a:t>Hygiene supplies such as soap and toilet paper</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r>
                        <a:rPr lang="en-US" sz="1800">
                          <a:effectLst/>
                        </a:rPr>
                        <a:t>53%</a:t>
                      </a:r>
                      <a:endParaRPr lang="en-CA" sz="18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846421226"/>
                  </a:ext>
                </a:extLst>
              </a:tr>
              <a:tr h="607743">
                <a:tc>
                  <a:txBody>
                    <a:bodyPr/>
                    <a:lstStyle/>
                    <a:p>
                      <a:r>
                        <a:rPr lang="en-US" sz="1800" dirty="0">
                          <a:effectLst/>
                        </a:rPr>
                        <a:t>Cleaning equipment</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r>
                        <a:rPr lang="en-US" sz="1800" dirty="0">
                          <a:effectLst/>
                        </a:rPr>
                        <a:t>47%</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19441124"/>
                  </a:ext>
                </a:extLst>
              </a:tr>
            </a:tbl>
          </a:graphicData>
        </a:graphic>
      </p:graphicFrame>
    </p:spTree>
    <p:extLst>
      <p:ext uri="{BB962C8B-B14F-4D97-AF65-F5344CB8AC3E}">
        <p14:creationId xmlns:p14="http://schemas.microsoft.com/office/powerpoint/2010/main" val="53855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Governance	</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A55A785-A693-6443-919C-CF0A66802C01}"/>
              </a:ext>
            </a:extLst>
          </p:cNvPr>
          <p:cNvSpPr txBox="1"/>
          <p:nvPr/>
        </p:nvSpPr>
        <p:spPr>
          <a:xfrm>
            <a:off x="4519595" y="508265"/>
            <a:ext cx="7181873" cy="646331"/>
          </a:xfrm>
          <a:prstGeom prst="rect">
            <a:avLst/>
          </a:prstGeom>
          <a:noFill/>
        </p:spPr>
        <p:txBody>
          <a:bodyPr wrap="square">
            <a:spAutoFit/>
          </a:bodyPr>
          <a:lstStyle/>
          <a:p>
            <a:endParaRPr lang="en-US" sz="1800" b="1" dirty="0">
              <a:solidFill>
                <a:schemeClr val="bg2">
                  <a:lumMod val="25000"/>
                </a:schemeClr>
              </a:solidFill>
              <a:latin typeface="Arial" panose="020B0604020202020204" pitchFamily="34" charset="0"/>
              <a:cs typeface="Arial" panose="020B0604020202020204" pitchFamily="34" charset="0"/>
            </a:endParaRPr>
          </a:p>
          <a:p>
            <a:endParaRPr lang="en-US" dirty="0"/>
          </a:p>
        </p:txBody>
      </p:sp>
      <p:sp>
        <p:nvSpPr>
          <p:cNvPr id="15" name="TextBox 14">
            <a:extLst>
              <a:ext uri="{FF2B5EF4-FFF2-40B4-BE49-F238E27FC236}">
                <a16:creationId xmlns:a16="http://schemas.microsoft.com/office/drawing/2014/main" id="{5BB1A744-043C-AE4C-AD50-B702CCE597AF}"/>
              </a:ext>
            </a:extLst>
          </p:cNvPr>
          <p:cNvSpPr txBox="1"/>
          <p:nvPr/>
        </p:nvSpPr>
        <p:spPr>
          <a:xfrm>
            <a:off x="352537" y="468572"/>
            <a:ext cx="5898361" cy="5170646"/>
          </a:xfrm>
          <a:prstGeom prst="rect">
            <a:avLst/>
          </a:prstGeom>
          <a:noFill/>
        </p:spPr>
        <p:txBody>
          <a:bodyPr wrap="square">
            <a:spAutoFit/>
          </a:bodyPr>
          <a:lstStyle/>
          <a:p>
            <a:r>
              <a:rPr lang="en-US" sz="2400" b="1" dirty="0">
                <a:solidFill>
                  <a:schemeClr val="bg2">
                    <a:lumMod val="25000"/>
                  </a:schemeClr>
                </a:solidFill>
                <a:latin typeface="Arial" panose="020B0604020202020204" pitchFamily="34" charset="0"/>
                <a:cs typeface="Arial" panose="020B0604020202020204" pitchFamily="34" charset="0"/>
              </a:rPr>
              <a:t>Governance</a:t>
            </a:r>
          </a:p>
          <a:p>
            <a:endParaRPr lang="en-US" sz="2400" dirty="0">
              <a:solidFill>
                <a:schemeClr val="bg2">
                  <a:lumMod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latin typeface="Calibri" panose="020F0502020204030204" pitchFamily="34" charset="0"/>
                <a:ea typeface="DengXian" panose="02010600030101010101" pitchFamily="2" charset="-122"/>
                <a:cs typeface="Arial" panose="020B0604020202020204" pitchFamily="34" charset="0"/>
              </a:rPr>
              <a:t>WASH – a preventive health measure and a cross-sector area, fails to be prioritized highly as a health intervention;</a:t>
            </a:r>
          </a:p>
          <a:p>
            <a:pPr marL="285750" indent="-285750">
              <a:buFont typeface="Arial" panose="020B0604020202020204" pitchFamily="34" charset="0"/>
              <a:buChar char="•"/>
            </a:pPr>
            <a:r>
              <a:rPr lang="en-US" sz="2400" dirty="0">
                <a:latin typeface="Calibri" panose="020F0502020204030204" pitchFamily="34" charset="0"/>
                <a:ea typeface="DengXian" panose="02010600030101010101" pitchFamily="2" charset="-122"/>
                <a:cs typeface="Arial" panose="020B0604020202020204" pitchFamily="34" charset="0"/>
              </a:rPr>
              <a:t>There are no life-cycle costing or long-term plans for WASH services in place.</a:t>
            </a:r>
          </a:p>
          <a:p>
            <a:pPr marL="285750" indent="-285750">
              <a:buFont typeface="Arial" panose="020B0604020202020204" pitchFamily="34" charset="0"/>
              <a:buChar char="•"/>
            </a:pPr>
            <a:r>
              <a:rPr lang="en-US" sz="2400" dirty="0">
                <a:latin typeface="Calibri" panose="020F0502020204030204" pitchFamily="34" charset="0"/>
                <a:ea typeface="DengXian" panose="02010600030101010101" pitchFamily="2" charset="-122"/>
                <a:cs typeface="Arial" panose="020B0604020202020204" pitchFamily="34" charset="0"/>
              </a:rPr>
              <a:t>Budgets for environmental health departments frequently are re-allocated to the curative branch to meet urgent medical needs in spite of the knowledge that WASH has longer term benefits</a:t>
            </a:r>
          </a:p>
          <a:p>
            <a:pPr marL="285750" indent="-285750">
              <a:buFont typeface="Arial" panose="020B0604020202020204" pitchFamily="34" charset="0"/>
              <a:buChar char="•"/>
            </a:pPr>
            <a:r>
              <a:rPr lang="en-US" sz="2400" dirty="0">
                <a:latin typeface="Calibri" panose="020F0502020204030204" pitchFamily="34" charset="0"/>
                <a:ea typeface="DengXian" panose="02010600030101010101" pitchFamily="2" charset="-122"/>
                <a:cs typeface="Arial" panose="020B0604020202020204" pitchFamily="34" charset="0"/>
              </a:rPr>
              <a:t>Curative branch is the priority</a:t>
            </a:r>
          </a:p>
          <a:p>
            <a:endParaRPr lang="en-US" dirty="0"/>
          </a:p>
        </p:txBody>
      </p:sp>
      <p:pic>
        <p:nvPicPr>
          <p:cNvPr id="4" name="Picture 3">
            <a:extLst>
              <a:ext uri="{FF2B5EF4-FFF2-40B4-BE49-F238E27FC236}">
                <a16:creationId xmlns:a16="http://schemas.microsoft.com/office/drawing/2014/main" id="{FCB1B0BD-213B-1F40-9461-A791C7094F7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33495" y="1043516"/>
            <a:ext cx="5575905" cy="3709707"/>
          </a:xfrm>
          <a:prstGeom prst="rect">
            <a:avLst/>
          </a:prstGeom>
        </p:spPr>
      </p:pic>
    </p:spTree>
    <p:extLst>
      <p:ext uri="{BB962C8B-B14F-4D97-AF65-F5344CB8AC3E}">
        <p14:creationId xmlns:p14="http://schemas.microsoft.com/office/powerpoint/2010/main" val="3561470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Barriers to Sustainability – Summary	</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A55A785-A693-6443-919C-CF0A66802C01}"/>
              </a:ext>
            </a:extLst>
          </p:cNvPr>
          <p:cNvSpPr txBox="1"/>
          <p:nvPr/>
        </p:nvSpPr>
        <p:spPr>
          <a:xfrm>
            <a:off x="4519595" y="508265"/>
            <a:ext cx="7181873" cy="646331"/>
          </a:xfrm>
          <a:prstGeom prst="rect">
            <a:avLst/>
          </a:prstGeom>
          <a:noFill/>
        </p:spPr>
        <p:txBody>
          <a:bodyPr wrap="square">
            <a:spAutoFit/>
          </a:bodyPr>
          <a:lstStyle/>
          <a:p>
            <a:endParaRPr lang="en-US" sz="1800" b="1" dirty="0">
              <a:solidFill>
                <a:schemeClr val="bg2">
                  <a:lumMod val="25000"/>
                </a:schemeClr>
              </a:solidFill>
              <a:latin typeface="Arial" panose="020B0604020202020204" pitchFamily="34" charset="0"/>
              <a:cs typeface="Arial" panose="020B0604020202020204" pitchFamily="34" charset="0"/>
            </a:endParaRPr>
          </a:p>
          <a:p>
            <a:endParaRPr lang="en-US" dirty="0"/>
          </a:p>
        </p:txBody>
      </p:sp>
      <p:graphicFrame>
        <p:nvGraphicFramePr>
          <p:cNvPr id="11" name="Content Placeholder 2">
            <a:extLst>
              <a:ext uri="{FF2B5EF4-FFF2-40B4-BE49-F238E27FC236}">
                <a16:creationId xmlns:a16="http://schemas.microsoft.com/office/drawing/2014/main" id="{F6CB39B7-6DC7-3C47-8017-B5BF6DDC8FFE}"/>
              </a:ext>
            </a:extLst>
          </p:cNvPr>
          <p:cNvGraphicFramePr>
            <a:graphicFrameLocks noGrp="1"/>
          </p:cNvGraphicFramePr>
          <p:nvPr>
            <p:ph idx="1"/>
            <p:extLst>
              <p:ext uri="{D42A27DB-BD31-4B8C-83A1-F6EECF244321}">
                <p14:modId xmlns:p14="http://schemas.microsoft.com/office/powerpoint/2010/main" val="357126434"/>
              </p:ext>
            </p:extLst>
          </p:nvPr>
        </p:nvGraphicFramePr>
        <p:xfrm>
          <a:off x="699714" y="272956"/>
          <a:ext cx="10897199" cy="4921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988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1"/>
            <a:ext cx="11542722" cy="1965960"/>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1F6E77F-BF98-A8CD-35A8-A60BA9D6CE33}"/>
              </a:ext>
            </a:extLst>
          </p:cNvPr>
          <p:cNvSpPr>
            <a:spLocks noGrp="1"/>
          </p:cNvSpPr>
          <p:nvPr>
            <p:ph type="title"/>
          </p:nvPr>
        </p:nvSpPr>
        <p:spPr>
          <a:xfrm>
            <a:off x="757450" y="521208"/>
            <a:ext cx="10754437" cy="1627632"/>
          </a:xfrm>
        </p:spPr>
        <p:txBody>
          <a:bodyPr>
            <a:normAutofit/>
          </a:bodyPr>
          <a:lstStyle/>
          <a:p>
            <a:r>
              <a:rPr lang="en-US" sz="4800" dirty="0">
                <a:solidFill>
                  <a:srgbClr val="FFFFFF"/>
                </a:solidFill>
              </a:rPr>
              <a:t>Thank You</a:t>
            </a:r>
          </a:p>
        </p:txBody>
      </p:sp>
      <p:sp>
        <p:nvSpPr>
          <p:cNvPr id="13"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2447552"/>
            <a:ext cx="11542722" cy="408871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8750108-4C1C-BAE2-7DD9-0C5CE199492A}"/>
              </a:ext>
            </a:extLst>
          </p:cNvPr>
          <p:cNvSpPr>
            <a:spLocks noGrp="1"/>
          </p:cNvSpPr>
          <p:nvPr>
            <p:ph idx="1"/>
          </p:nvPr>
        </p:nvSpPr>
        <p:spPr>
          <a:xfrm>
            <a:off x="757451" y="2776737"/>
            <a:ext cx="10754436" cy="3429234"/>
          </a:xfrm>
        </p:spPr>
        <p:txBody>
          <a:bodyPr anchor="ctr">
            <a:normAutofit/>
          </a:bodyPr>
          <a:lstStyle/>
          <a:p>
            <a:pPr marL="0" indent="0">
              <a:buNone/>
            </a:pPr>
            <a:r>
              <a:rPr lang="en-US" sz="3000" b="1" dirty="0">
                <a:solidFill>
                  <a:srgbClr val="FFFFFF"/>
                </a:solidFill>
              </a:rPr>
              <a:t>Contact</a:t>
            </a:r>
          </a:p>
          <a:p>
            <a:pPr marL="0" indent="0">
              <a:buNone/>
            </a:pPr>
            <a:endParaRPr lang="en-US" sz="3000" dirty="0">
              <a:solidFill>
                <a:srgbClr val="FFFFFF"/>
              </a:solidFill>
            </a:endParaRPr>
          </a:p>
          <a:p>
            <a:pPr marL="0" indent="0">
              <a:buNone/>
            </a:pPr>
            <a:r>
              <a:rPr lang="en-US" sz="3000" dirty="0">
                <a:solidFill>
                  <a:srgbClr val="FFFFFF"/>
                </a:solidFill>
              </a:rPr>
              <a:t>Dr. Nancy Gilbert</a:t>
            </a:r>
          </a:p>
          <a:p>
            <a:pPr marL="0" indent="0">
              <a:buNone/>
            </a:pPr>
            <a:r>
              <a:rPr lang="en-US" sz="3000" dirty="0" err="1">
                <a:solidFill>
                  <a:srgbClr val="FFFFFF"/>
                </a:solidFill>
              </a:rPr>
              <a:t>nancy.gilbert@transforminternational.org</a:t>
            </a:r>
            <a:endParaRPr lang="en-US" sz="3000" dirty="0">
              <a:solidFill>
                <a:srgbClr val="FFFFFF"/>
              </a:solidFill>
            </a:endParaRPr>
          </a:p>
        </p:txBody>
      </p:sp>
    </p:spTree>
    <p:extLst>
      <p:ext uri="{BB962C8B-B14F-4D97-AF65-F5344CB8AC3E}">
        <p14:creationId xmlns:p14="http://schemas.microsoft.com/office/powerpoint/2010/main" val="3895824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C681C32C-7AFC-4BB3-9088-65CBDFC5D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9E6077-52F5-19E2-7A40-F936A27CFFBC}"/>
              </a:ext>
            </a:extLst>
          </p:cNvPr>
          <p:cNvSpPr>
            <a:spLocks noGrp="1"/>
          </p:cNvSpPr>
          <p:nvPr>
            <p:ph type="title"/>
          </p:nvPr>
        </p:nvSpPr>
        <p:spPr>
          <a:xfrm>
            <a:off x="1341345" y="1749286"/>
            <a:ext cx="9770603" cy="3796749"/>
          </a:xfrm>
        </p:spPr>
        <p:txBody>
          <a:bodyPr vert="horz" lIns="91440" tIns="45720" rIns="91440" bIns="45720" rtlCol="0" anchor="t">
            <a:normAutofit/>
          </a:bodyPr>
          <a:lstStyle/>
          <a:p>
            <a:pPr algn="ctr"/>
            <a:r>
              <a:rPr lang="en-CA" sz="2400" i="1" dirty="0"/>
              <a:t>Sustainability means meeting our own needs without compromising the ability of future generations to meet their own needs</a:t>
            </a:r>
            <a:br>
              <a:rPr lang="en-CA" sz="2400" i="1" dirty="0"/>
            </a:br>
            <a:br>
              <a:rPr lang="en-CA" sz="2400" i="1" dirty="0"/>
            </a:br>
            <a:r>
              <a:rPr lang="en-CA" sz="2400" i="1" dirty="0"/>
              <a:t>Sustainability is ability to maintain or support a process over time.</a:t>
            </a:r>
            <a:br>
              <a:rPr lang="en-CA" sz="2400" i="1" dirty="0"/>
            </a:br>
            <a:br>
              <a:rPr lang="en-CA" sz="2400" i="1" dirty="0"/>
            </a:br>
            <a:r>
              <a:rPr lang="en-CA" sz="2400" i="1" dirty="0"/>
              <a:t>Sustainability consists of fulfilling the needs of current generations without compromising the needs of future generations, while ensuring a balance between economic growth, environmental care and social well-being..</a:t>
            </a:r>
            <a:br>
              <a:rPr kumimoji="0" lang="en-US" sz="2400" b="0" i="0" u="none" strike="noStrike" cap="none" spc="0" normalizeH="0" baseline="0" noProof="0" dirty="0">
                <a:ln>
                  <a:noFill/>
                </a:ln>
                <a:effectLst/>
                <a:uLnTx/>
                <a:uFillTx/>
              </a:rPr>
            </a:br>
            <a:endParaRPr lang="en-US" sz="2400" dirty="0"/>
          </a:p>
        </p:txBody>
      </p:sp>
      <p:sp>
        <p:nvSpPr>
          <p:cNvPr id="4" name="Content Placeholder 2">
            <a:extLst>
              <a:ext uri="{FF2B5EF4-FFF2-40B4-BE49-F238E27FC236}">
                <a16:creationId xmlns:a16="http://schemas.microsoft.com/office/drawing/2014/main" id="{67A26254-7C42-F9D5-A037-D06CF97ED8FB}"/>
              </a:ext>
            </a:extLst>
          </p:cNvPr>
          <p:cNvSpPr txBox="1">
            <a:spLocks/>
          </p:cNvSpPr>
          <p:nvPr/>
        </p:nvSpPr>
        <p:spPr>
          <a:xfrm>
            <a:off x="2421397" y="4245191"/>
            <a:ext cx="9770603" cy="215518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spcBef>
                <a:spcPts val="1000"/>
              </a:spcBef>
              <a:spcAft>
                <a:spcPts val="0"/>
              </a:spcAft>
              <a:buClrTx/>
              <a:buSzTx/>
              <a:buNone/>
              <a:tabLst/>
              <a:defRPr/>
            </a:pPr>
            <a:endParaRPr kumimoji="0" lang="en-US" sz="1400" b="0" i="0" u="none" strike="noStrike" cap="none" spc="0" normalizeH="0" baseline="0" noProof="0" dirty="0">
              <a:ln>
                <a:noFill/>
              </a:ln>
              <a:effectLst/>
              <a:uLnTx/>
              <a:uFillTx/>
            </a:endParaRPr>
          </a:p>
        </p:txBody>
      </p:sp>
      <p:sp>
        <p:nvSpPr>
          <p:cNvPr id="43" name="Rectangle 42">
            <a:extLst>
              <a:ext uri="{FF2B5EF4-FFF2-40B4-BE49-F238E27FC236}">
                <a16:creationId xmlns:a16="http://schemas.microsoft.com/office/drawing/2014/main" id="{199C0ED0-69DE-4C31-A5CF-E2A46FD30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D42B8BD-40AF-488E-8A79-D7256C9172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649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Literature Review</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0235540-1DDD-9390-F6BF-B1BB2C91347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658400" y="0"/>
            <a:ext cx="5504103" cy="5280001"/>
          </a:xfrm>
          <a:prstGeom prst="rect">
            <a:avLst/>
          </a:prstGeom>
        </p:spPr>
      </p:pic>
      <p:sp>
        <p:nvSpPr>
          <p:cNvPr id="10" name="TextBox 9">
            <a:extLst>
              <a:ext uri="{FF2B5EF4-FFF2-40B4-BE49-F238E27FC236}">
                <a16:creationId xmlns:a16="http://schemas.microsoft.com/office/drawing/2014/main" id="{35BB3BDE-D63F-5548-8DDC-34E8DF7F0DE9}"/>
              </a:ext>
            </a:extLst>
          </p:cNvPr>
          <p:cNvSpPr txBox="1"/>
          <p:nvPr/>
        </p:nvSpPr>
        <p:spPr>
          <a:xfrm>
            <a:off x="371475" y="179649"/>
            <a:ext cx="5857875" cy="2492990"/>
          </a:xfrm>
          <a:prstGeom prst="rect">
            <a:avLst/>
          </a:prstGeom>
          <a:noFill/>
        </p:spPr>
        <p:txBody>
          <a:bodyPr wrap="square">
            <a:spAutoFit/>
          </a:bodyPr>
          <a:lstStyle/>
          <a:p>
            <a:r>
              <a:rPr lang="en-US" sz="2400" b="1" dirty="0">
                <a:solidFill>
                  <a:schemeClr val="bg2">
                    <a:lumMod val="25000"/>
                  </a:schemeClr>
                </a:solidFill>
                <a:latin typeface="Arial" panose="020B0604020202020204" pitchFamily="34" charset="0"/>
                <a:cs typeface="Arial" panose="020B0604020202020204" pitchFamily="34" charset="0"/>
              </a:rPr>
              <a:t>Literature Review – factors association with sustainability in WASH</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1800" dirty="0">
              <a:solidFill>
                <a:schemeClr val="bg2">
                  <a:lumMod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solidFill>
                  <a:schemeClr val="bg2">
                    <a:lumMod val="25000"/>
                  </a:schemeClr>
                </a:solidFill>
                <a:latin typeface="Arial" panose="020B0604020202020204" pitchFamily="34" charset="0"/>
                <a:cs typeface="Arial" panose="020B0604020202020204" pitchFamily="34" charset="0"/>
              </a:rPr>
              <a:t>Lots of tools for improving (assessing) WASH in HCF</a:t>
            </a:r>
          </a:p>
          <a:p>
            <a:pPr marL="742950" lvl="1" indent="-285750">
              <a:buFont typeface="Arial" panose="020B0604020202020204" pitchFamily="34" charset="0"/>
              <a:buChar char="•"/>
            </a:pPr>
            <a:r>
              <a:rPr lang="en-US" dirty="0">
                <a:solidFill>
                  <a:schemeClr val="bg2">
                    <a:lumMod val="25000"/>
                  </a:schemeClr>
                </a:solidFill>
                <a:latin typeface="Arial" panose="020B0604020202020204" pitchFamily="34" charset="0"/>
                <a:cs typeface="Arial" panose="020B0604020202020204" pitchFamily="34" charset="0"/>
              </a:rPr>
              <a:t>WASH Fit</a:t>
            </a:r>
          </a:p>
          <a:p>
            <a:pPr marL="742950" lvl="1" indent="-285750">
              <a:buFont typeface="Arial" panose="020B0604020202020204" pitchFamily="34" charset="0"/>
              <a:buChar char="•"/>
            </a:pPr>
            <a:r>
              <a:rPr lang="en-US" dirty="0">
                <a:solidFill>
                  <a:schemeClr val="bg2">
                    <a:lumMod val="25000"/>
                  </a:schemeClr>
                </a:solidFill>
                <a:latin typeface="Arial" panose="020B0604020202020204" pitchFamily="34" charset="0"/>
                <a:cs typeface="Arial" panose="020B0604020202020204" pitchFamily="34" charset="0"/>
              </a:rPr>
              <a:t>WASH Con tool</a:t>
            </a:r>
          </a:p>
          <a:p>
            <a:pPr marL="742950" lvl="1" indent="-285750">
              <a:buFont typeface="Arial" panose="020B0604020202020204" pitchFamily="34" charset="0"/>
              <a:buChar char="•"/>
            </a:pPr>
            <a:endParaRPr lang="en-US" dirty="0">
              <a:solidFill>
                <a:schemeClr val="bg2">
                  <a:lumMod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solidFill>
                  <a:schemeClr val="bg2">
                    <a:lumMod val="25000"/>
                  </a:schemeClr>
                </a:solidFill>
                <a:latin typeface="Arial" panose="020B0604020202020204" pitchFamily="34" charset="0"/>
                <a:cs typeface="Arial" panose="020B0604020202020204" pitchFamily="34" charset="0"/>
              </a:rPr>
              <a:t>Limited tools focusing on sustainability</a:t>
            </a:r>
            <a:endParaRPr lang="en-US" dirty="0"/>
          </a:p>
        </p:txBody>
      </p:sp>
    </p:spTree>
    <p:extLst>
      <p:ext uri="{BB962C8B-B14F-4D97-AF65-F5344CB8AC3E}">
        <p14:creationId xmlns:p14="http://schemas.microsoft.com/office/powerpoint/2010/main" val="244668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Literature Review</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5BB3BDE-D63F-5548-8DDC-34E8DF7F0DE9}"/>
              </a:ext>
            </a:extLst>
          </p:cNvPr>
          <p:cNvSpPr txBox="1"/>
          <p:nvPr/>
        </p:nvSpPr>
        <p:spPr>
          <a:xfrm>
            <a:off x="3456912" y="137160"/>
            <a:ext cx="8186448" cy="5355312"/>
          </a:xfrm>
          <a:prstGeom prst="rect">
            <a:avLst/>
          </a:prstGeom>
          <a:noFill/>
        </p:spPr>
        <p:txBody>
          <a:bodyPr wrap="square">
            <a:spAutoFit/>
          </a:bodyPr>
          <a:lstStyle/>
          <a:p>
            <a:r>
              <a:rPr lang="en-US" sz="2400" b="1" dirty="0">
                <a:solidFill>
                  <a:schemeClr val="bg2">
                    <a:lumMod val="25000"/>
                  </a:schemeClr>
                </a:solidFill>
                <a:latin typeface="Arial" panose="020B0604020202020204" pitchFamily="34" charset="0"/>
                <a:cs typeface="Arial" panose="020B0604020202020204" pitchFamily="34" charset="0"/>
              </a:rPr>
              <a:t>Literature Review – factors association with sustainability in WASH</a:t>
            </a: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Hardware and infrastructure that are appropriate for the context</a:t>
            </a:r>
            <a:r>
              <a:rPr lang="en-US" sz="1800" dirty="0">
                <a:effectLst/>
                <a:latin typeface="Calibri" panose="020F0502020204030204" pitchFamily="34" charset="0"/>
                <a:ea typeface="DengXian" panose="02010600030101010101" pitchFamily="2" charset="-122"/>
                <a:cs typeface="Arial" panose="020B0604020202020204" pitchFamily="34" charset="0"/>
              </a:rPr>
              <a:t>, considering their design, construction, operation, and maintenance, against the level of skills and resources available.</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Adequate on-site capacity of staff</a:t>
            </a:r>
            <a:r>
              <a:rPr lang="en-US" sz="1800" dirty="0">
                <a:effectLst/>
                <a:latin typeface="Calibri" panose="020F0502020204030204" pitchFamily="34" charset="0"/>
                <a:ea typeface="DengXian" panose="02010600030101010101" pitchFamily="2" charset="-122"/>
                <a:cs typeface="Arial" panose="020B0604020202020204" pitchFamily="34" charset="0"/>
              </a:rPr>
              <a:t> to properly use, operate, and maintain services, supported by ongoing training and supervision</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Leadership and proper management</a:t>
            </a:r>
            <a:r>
              <a:rPr lang="en-US" sz="1800" dirty="0">
                <a:effectLst/>
                <a:latin typeface="Calibri" panose="020F0502020204030204" pitchFamily="34" charset="0"/>
                <a:ea typeface="DengXian" panose="02010600030101010101" pitchFamily="2" charset="-122"/>
                <a:cs typeface="Arial" panose="020B0604020202020204" pitchFamily="34" charset="0"/>
              </a:rPr>
              <a:t> of staff and services in guiding WASH service delivery, staff behavior, and resource allocation</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Ownership, demand, and behavior</a:t>
            </a:r>
            <a:r>
              <a:rPr lang="en-US" sz="1800" dirty="0">
                <a:effectLst/>
                <a:latin typeface="Calibri" panose="020F0502020204030204" pitchFamily="34" charset="0"/>
                <a:ea typeface="DengXian" panose="02010600030101010101" pitchFamily="2" charset="-122"/>
                <a:cs typeface="Arial" panose="020B0604020202020204" pitchFamily="34" charset="0"/>
              </a:rPr>
              <a:t> of users, which leads to the proper use and maintenance of WASH services </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Adequate support</a:t>
            </a:r>
            <a:r>
              <a:rPr lang="en-US" sz="1800" dirty="0">
                <a:effectLst/>
                <a:latin typeface="Calibri" panose="020F0502020204030204" pitchFamily="34" charset="0"/>
                <a:ea typeface="DengXian" panose="02010600030101010101" pitchFamily="2" charset="-122"/>
                <a:cs typeface="Arial" panose="020B0604020202020204" pitchFamily="34" charset="0"/>
              </a:rPr>
              <a:t> from technicians or experts who may be needed to help solve problems that on-site staff cannot solve on their own, and to supervise the implementation of proper practices</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1800" b="1" dirty="0">
                <a:effectLst/>
                <a:latin typeface="Calibri" panose="020F0502020204030204" pitchFamily="34" charset="0"/>
                <a:ea typeface="DengXian" panose="02010600030101010101" pitchFamily="2" charset="-122"/>
                <a:cs typeface="Arial" panose="020B0604020202020204" pitchFamily="34" charset="0"/>
              </a:rPr>
              <a:t>Finances</a:t>
            </a:r>
            <a:r>
              <a:rPr lang="en-US" sz="1800" dirty="0">
                <a:effectLst/>
                <a:latin typeface="Calibri" panose="020F0502020204030204" pitchFamily="34" charset="0"/>
                <a:ea typeface="DengXian" panose="02010600030101010101" pitchFamily="2" charset="-122"/>
                <a:cs typeface="Arial" panose="020B0604020202020204" pitchFamily="34" charset="0"/>
              </a:rPr>
              <a:t> to support recurrent costs of operating and maintaining hardware, and training staff.</a:t>
            </a:r>
            <a:endParaRPr lang="en-CA" sz="1800" dirty="0">
              <a:effectLst/>
              <a:latin typeface="Calibri" panose="020F0502020204030204" pitchFamily="34" charset="0"/>
              <a:ea typeface="DengXian" panose="02010600030101010101" pitchFamily="2" charset="-122"/>
              <a:cs typeface="Arial" panose="020B0604020202020204" pitchFamily="34" charset="0"/>
            </a:endParaRPr>
          </a:p>
          <a:p>
            <a:endParaRPr lang="en-US" sz="1800" dirty="0">
              <a:solidFill>
                <a:schemeClr val="bg2">
                  <a:lumMod val="25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3B459953-43CF-6D48-86F4-04C76E593F6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5562" y="800410"/>
            <a:ext cx="3028950" cy="4038600"/>
          </a:xfrm>
          <a:prstGeom prst="rect">
            <a:avLst/>
          </a:prstGeom>
        </p:spPr>
      </p:pic>
    </p:spTree>
    <p:extLst>
      <p:ext uri="{BB962C8B-B14F-4D97-AF65-F5344CB8AC3E}">
        <p14:creationId xmlns:p14="http://schemas.microsoft.com/office/powerpoint/2010/main" val="150499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Research in </a:t>
            </a:r>
            <a:r>
              <a:rPr lang="en-US" sz="2800" kern="1200" dirty="0" err="1">
                <a:solidFill>
                  <a:srgbClr val="FFFFFF"/>
                </a:solidFill>
                <a:latin typeface="+mj-lt"/>
                <a:ea typeface="+mj-ea"/>
                <a:cs typeface="+mj-cs"/>
              </a:rPr>
              <a:t>Rumphi</a:t>
            </a:r>
            <a:r>
              <a:rPr lang="en-US" sz="2800" kern="1200" dirty="0">
                <a:solidFill>
                  <a:srgbClr val="FFFFFF"/>
                </a:solidFill>
                <a:latin typeface="+mj-lt"/>
                <a:ea typeface="+mj-ea"/>
                <a:cs typeface="+mj-cs"/>
              </a:rPr>
              <a:t> District</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A55A785-A693-6443-919C-CF0A66802C01}"/>
              </a:ext>
            </a:extLst>
          </p:cNvPr>
          <p:cNvSpPr txBox="1"/>
          <p:nvPr/>
        </p:nvSpPr>
        <p:spPr>
          <a:xfrm>
            <a:off x="6958035" y="508265"/>
            <a:ext cx="4743433" cy="3970318"/>
          </a:xfrm>
          <a:prstGeom prst="rect">
            <a:avLst/>
          </a:prstGeom>
          <a:noFill/>
        </p:spPr>
        <p:txBody>
          <a:bodyPr wrap="square">
            <a:spAutoFit/>
          </a:bodyPr>
          <a:lstStyle/>
          <a:p>
            <a:endParaRPr lang="en-US" sz="2400" b="1" i="1" dirty="0">
              <a:solidFill>
                <a:schemeClr val="bg2">
                  <a:lumMod val="25000"/>
                </a:schemeClr>
              </a:solidFill>
              <a:latin typeface="Arial" panose="020B0604020202020204" pitchFamily="34" charset="0"/>
              <a:cs typeface="Arial" panose="020B0604020202020204" pitchFamily="34" charset="0"/>
            </a:endParaRPr>
          </a:p>
          <a:p>
            <a:r>
              <a:rPr lang="en-US" sz="2400" b="1" dirty="0">
                <a:solidFill>
                  <a:schemeClr val="bg2">
                    <a:lumMod val="25000"/>
                  </a:schemeClr>
                </a:solidFill>
                <a:latin typeface="Arial" panose="020B0604020202020204" pitchFamily="34" charset="0"/>
                <a:cs typeface="Arial" panose="020B0604020202020204" pitchFamily="34" charset="0"/>
              </a:rPr>
              <a:t>Research in </a:t>
            </a:r>
            <a:r>
              <a:rPr lang="en-US" sz="2400" b="1" dirty="0" err="1">
                <a:solidFill>
                  <a:schemeClr val="bg2">
                    <a:lumMod val="25000"/>
                  </a:schemeClr>
                </a:solidFill>
                <a:latin typeface="Arial" panose="020B0604020202020204" pitchFamily="34" charset="0"/>
                <a:cs typeface="Arial" panose="020B0604020202020204" pitchFamily="34" charset="0"/>
              </a:rPr>
              <a:t>Rumphi</a:t>
            </a:r>
            <a:r>
              <a:rPr lang="en-US" sz="2400" b="1" dirty="0">
                <a:solidFill>
                  <a:schemeClr val="bg2">
                    <a:lumMod val="25000"/>
                  </a:schemeClr>
                </a:solidFill>
                <a:latin typeface="Arial" panose="020B0604020202020204" pitchFamily="34" charset="0"/>
                <a:cs typeface="Arial" panose="020B0604020202020204" pitchFamily="34" charset="0"/>
              </a:rPr>
              <a:t> District (November 2019)</a:t>
            </a:r>
          </a:p>
          <a:p>
            <a:pPr marL="342900" indent="-342900">
              <a:buFont typeface="Arial" panose="020B0604020202020204" pitchFamily="34" charset="0"/>
              <a:buChar char="•"/>
            </a:pPr>
            <a:r>
              <a:rPr lang="en-US" sz="2400" b="1" dirty="0">
                <a:solidFill>
                  <a:schemeClr val="bg2">
                    <a:lumMod val="25000"/>
                  </a:schemeClr>
                </a:solidFill>
                <a:latin typeface="Arial" panose="020B0604020202020204" pitchFamily="34" charset="0"/>
                <a:cs typeface="Arial" panose="020B0604020202020204" pitchFamily="34" charset="0"/>
              </a:rPr>
              <a:t>18 govt and faith-based facilities </a:t>
            </a:r>
          </a:p>
          <a:p>
            <a:pPr marL="342900" indent="-342900">
              <a:buFont typeface="Arial" panose="020B0604020202020204" pitchFamily="34" charset="0"/>
              <a:buChar char="•"/>
            </a:pPr>
            <a:r>
              <a:rPr lang="en-US" sz="2400" b="1" dirty="0">
                <a:solidFill>
                  <a:schemeClr val="bg2">
                    <a:lumMod val="25000"/>
                  </a:schemeClr>
                </a:solidFill>
                <a:latin typeface="Arial" panose="020B0604020202020204" pitchFamily="34" charset="0"/>
                <a:cs typeface="Arial" panose="020B0604020202020204" pitchFamily="34" charset="0"/>
              </a:rPr>
              <a:t>Baseline assessment</a:t>
            </a:r>
          </a:p>
          <a:p>
            <a:pPr marL="342900" indent="-342900">
              <a:buFont typeface="Arial" panose="020B0604020202020204" pitchFamily="34" charset="0"/>
              <a:buChar char="•"/>
            </a:pPr>
            <a:r>
              <a:rPr lang="en-US" sz="2400" b="1" dirty="0">
                <a:solidFill>
                  <a:schemeClr val="bg2">
                    <a:lumMod val="25000"/>
                  </a:schemeClr>
                </a:solidFill>
                <a:latin typeface="Arial" panose="020B0604020202020204" pitchFamily="34" charset="0"/>
                <a:cs typeface="Arial" panose="020B0604020202020204" pitchFamily="34" charset="0"/>
              </a:rPr>
              <a:t>Opportunities and barriers to sustainability</a:t>
            </a:r>
          </a:p>
          <a:p>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1800" dirty="0">
              <a:solidFill>
                <a:schemeClr val="bg2">
                  <a:lumMod val="25000"/>
                </a:schemeClr>
              </a:solidFill>
              <a:latin typeface="Arial" panose="020B060402020202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E6C5BBB0-B148-2B4D-93E6-3972A6B0EC6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7234" y="606853"/>
            <a:ext cx="6540257" cy="4351300"/>
          </a:xfrm>
          <a:prstGeom prst="rect">
            <a:avLst/>
          </a:prstGeom>
        </p:spPr>
      </p:pic>
    </p:spTree>
    <p:extLst>
      <p:ext uri="{BB962C8B-B14F-4D97-AF65-F5344CB8AC3E}">
        <p14:creationId xmlns:p14="http://schemas.microsoft.com/office/powerpoint/2010/main" val="1110831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Research Question</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5BB3BDE-D63F-5548-8DDC-34E8DF7F0DE9}"/>
              </a:ext>
            </a:extLst>
          </p:cNvPr>
          <p:cNvSpPr txBox="1"/>
          <p:nvPr/>
        </p:nvSpPr>
        <p:spPr>
          <a:xfrm>
            <a:off x="570626" y="585449"/>
            <a:ext cx="3579942" cy="3231654"/>
          </a:xfrm>
          <a:prstGeom prst="rect">
            <a:avLst/>
          </a:prstGeom>
          <a:noFill/>
        </p:spPr>
        <p:txBody>
          <a:bodyPr wrap="square">
            <a:spAutoFit/>
          </a:bodyPr>
          <a:lstStyle/>
          <a:p>
            <a:r>
              <a:rPr lang="en-US" sz="2400" b="1" dirty="0">
                <a:solidFill>
                  <a:schemeClr val="bg2">
                    <a:lumMod val="25000"/>
                  </a:schemeClr>
                </a:solidFill>
                <a:latin typeface="Arial" panose="020B0604020202020204" pitchFamily="34" charset="0"/>
                <a:cs typeface="Arial" panose="020B0604020202020204" pitchFamily="34" charset="0"/>
              </a:rPr>
              <a:t>Research Question:</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1800" dirty="0">
              <a:solidFill>
                <a:schemeClr val="bg2">
                  <a:lumMod val="25000"/>
                </a:schemeClr>
              </a:solidFill>
              <a:latin typeface="Arial" panose="020B0604020202020204" pitchFamily="34" charset="0"/>
              <a:cs typeface="Arial" panose="020B0604020202020204" pitchFamily="34" charset="0"/>
            </a:endParaRPr>
          </a:p>
          <a:p>
            <a:r>
              <a:rPr lang="en-US" sz="2400" dirty="0"/>
              <a:t>“</a:t>
            </a:r>
            <a:r>
              <a:rPr lang="en-US" sz="2400" dirty="0">
                <a:effectLst/>
                <a:latin typeface="Calibri" panose="020F0502020204030204" pitchFamily="34" charset="0"/>
                <a:ea typeface="DengXian" panose="02010600030101010101" pitchFamily="2" charset="-122"/>
                <a:cs typeface="Arial" panose="020B0604020202020204" pitchFamily="34" charset="0"/>
              </a:rPr>
              <a:t>What mechanisms are currently in place that can help, and what barriers prevent, the continued functionality of WASH services?”</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15E426B4-2E02-E84C-9BC4-7E24B6F96BD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91581" y="324053"/>
            <a:ext cx="7274551" cy="4684426"/>
          </a:xfrm>
          <a:prstGeom prst="rect">
            <a:avLst/>
          </a:prstGeom>
        </p:spPr>
      </p:pic>
    </p:spTree>
    <p:extLst>
      <p:ext uri="{BB962C8B-B14F-4D97-AF65-F5344CB8AC3E}">
        <p14:creationId xmlns:p14="http://schemas.microsoft.com/office/powerpoint/2010/main" val="1876795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Research</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5BB3BDE-D63F-5548-8DDC-34E8DF7F0DE9}"/>
              </a:ext>
            </a:extLst>
          </p:cNvPr>
          <p:cNvSpPr txBox="1"/>
          <p:nvPr/>
        </p:nvSpPr>
        <p:spPr>
          <a:xfrm>
            <a:off x="279993" y="569389"/>
            <a:ext cx="5529635" cy="4062651"/>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Results grouped as:</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local capacity, </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training, </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guidelines, instructions and cues,</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staff attitudes and motivation,</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leadership, management, and supervision,</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resources, and,</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US" sz="2400" dirty="0">
                <a:effectLst/>
                <a:latin typeface="Calibri" panose="020F0502020204030204" pitchFamily="34" charset="0"/>
                <a:ea typeface="DengXian" panose="02010600030101010101" pitchFamily="2" charset="-122"/>
                <a:cs typeface="Arial" panose="020B0604020202020204" pitchFamily="34" charset="0"/>
              </a:rPr>
              <a:t>governance.</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pic>
        <p:nvPicPr>
          <p:cNvPr id="6" name="Picture 5">
            <a:extLst>
              <a:ext uri="{FF2B5EF4-FFF2-40B4-BE49-F238E27FC236}">
                <a16:creationId xmlns:a16="http://schemas.microsoft.com/office/drawing/2014/main" id="{434854B8-FC83-BD41-86B1-F426A296185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76602" y="570597"/>
            <a:ext cx="6635405" cy="4414603"/>
          </a:xfrm>
          <a:prstGeom prst="rect">
            <a:avLst/>
          </a:prstGeom>
        </p:spPr>
      </p:pic>
    </p:spTree>
    <p:extLst>
      <p:ext uri="{BB962C8B-B14F-4D97-AF65-F5344CB8AC3E}">
        <p14:creationId xmlns:p14="http://schemas.microsoft.com/office/powerpoint/2010/main" val="345143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Local Capacity	</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BAC268A-B094-D147-872A-810411CADF62}"/>
              </a:ext>
            </a:extLst>
          </p:cNvPr>
          <p:cNvSpPr txBox="1"/>
          <p:nvPr/>
        </p:nvSpPr>
        <p:spPr>
          <a:xfrm>
            <a:off x="699715" y="509429"/>
            <a:ext cx="10791245" cy="4431983"/>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Local Capacity:</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Ability to maintain WASH infrastructure</a:t>
            </a:r>
          </a:p>
          <a:p>
            <a:pPr marL="800100" lvl="1"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25% said they could fix most WASH problems </a:t>
            </a:r>
          </a:p>
          <a:p>
            <a:pPr marL="800100" lvl="1"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Balance said could fix some or very few problems (such unresolved problems had a wide range, from missing or improperly functioning toilet doors, to dysfunctional incinerators)</a:t>
            </a: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Facility level – had no one to turn to for assistance other than district maintenance staff</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District level – limited ability, resources, time</a:t>
            </a:r>
          </a:p>
          <a:p>
            <a:pPr marL="342900" lvl="0" indent="-342900">
              <a:buFont typeface="Symbol" pitchFamily="2" charset="2"/>
              <a:buChar char=""/>
            </a:pPr>
            <a:endParaRPr lang="en-CA" sz="24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189722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CDD23B-75C8-427B-BD08-53C8156CD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 y="5282206"/>
            <a:ext cx="12192264" cy="1163844"/>
          </a:xfrm>
          <a:prstGeom prst="rect">
            <a:avLst/>
          </a:prstGeom>
          <a:gradFill>
            <a:gsLst>
              <a:gs pos="28000">
                <a:schemeClr val="accent1">
                  <a:lumMod val="75000"/>
                  <a:alpha val="11000"/>
                </a:schemeClr>
              </a:gs>
              <a:gs pos="100000">
                <a:srgbClr val="000000">
                  <a:alpha val="77000"/>
                </a:srgb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2206"/>
            <a:ext cx="12191998" cy="1586485"/>
          </a:xfrm>
          <a:prstGeom prst="rect">
            <a:avLst/>
          </a:prstGeom>
          <a:gradFill>
            <a:gsLst>
              <a:gs pos="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0E002-7AC8-2191-F720-5FAB86002AE8}"/>
              </a:ext>
            </a:extLst>
          </p:cNvPr>
          <p:cNvSpPr>
            <a:spLocks noGrp="1"/>
          </p:cNvSpPr>
          <p:nvPr>
            <p:ph type="title"/>
          </p:nvPr>
        </p:nvSpPr>
        <p:spPr>
          <a:xfrm>
            <a:off x="699715" y="5635366"/>
            <a:ext cx="7091299" cy="898581"/>
          </a:xfrm>
        </p:spPr>
        <p:txBody>
          <a:bodyPr vert="horz" lIns="91440" tIns="45720" rIns="91440" bIns="45720" rtlCol="0" anchor="ctr">
            <a:normAutofit/>
          </a:bodyPr>
          <a:lstStyle/>
          <a:p>
            <a:r>
              <a:rPr lang="en-US" sz="2800" kern="1200" dirty="0">
                <a:solidFill>
                  <a:srgbClr val="FFFFFF"/>
                </a:solidFill>
                <a:latin typeface="+mj-lt"/>
                <a:ea typeface="+mj-ea"/>
                <a:cs typeface="+mj-cs"/>
              </a:rPr>
              <a:t>Training	</a:t>
            </a:r>
          </a:p>
        </p:txBody>
      </p:sp>
      <p:sp>
        <p:nvSpPr>
          <p:cNvPr id="18" name="Rectangle 1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5282206"/>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3C23E48-6DF6-C14B-AD87-B2098ADD72A6}"/>
              </a:ext>
            </a:extLst>
          </p:cNvPr>
          <p:cNvSpPr txBox="1"/>
          <p:nvPr/>
        </p:nvSpPr>
        <p:spPr>
          <a:xfrm>
            <a:off x="699715" y="318929"/>
            <a:ext cx="10791245" cy="4893647"/>
          </a:xfrm>
          <a:prstGeom prst="rect">
            <a:avLst/>
          </a:prstGeom>
          <a:noFill/>
        </p:spPr>
        <p:txBody>
          <a:bodyPr wrap="square">
            <a:spAutoFit/>
          </a:bodyPr>
          <a:lstStyle/>
          <a:p>
            <a:r>
              <a:rPr lang="en-US" sz="2400" b="1" i="1" dirty="0">
                <a:solidFill>
                  <a:schemeClr val="bg2">
                    <a:lumMod val="25000"/>
                  </a:schemeClr>
                </a:solidFill>
                <a:latin typeface="Arial" panose="020B0604020202020204" pitchFamily="34" charset="0"/>
                <a:cs typeface="Arial" panose="020B0604020202020204" pitchFamily="34" charset="0"/>
              </a:rPr>
              <a:t>Training:</a:t>
            </a:r>
            <a:endParaRPr lang="en-US" sz="2400" dirty="0">
              <a:solidFill>
                <a:schemeClr val="bg2">
                  <a:lumMod val="25000"/>
                </a:schemeClr>
              </a:solidFill>
              <a:latin typeface="Arial" panose="020B0604020202020204" pitchFamily="34" charset="0"/>
              <a:cs typeface="Arial" panose="020B0604020202020204" pitchFamily="34" charset="0"/>
            </a:endParaRPr>
          </a:p>
          <a:p>
            <a:endParaRPr lang="en-US" sz="2400" dirty="0">
              <a:solidFill>
                <a:schemeClr val="bg2">
                  <a:lumMod val="25000"/>
                </a:schemeClr>
              </a:solidFill>
              <a:latin typeface="Arial" panose="020B0604020202020204" pitchFamily="34" charset="0"/>
              <a:cs typeface="Arial" panose="020B0604020202020204" pitchFamily="34" charset="0"/>
            </a:endParaRP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Majority of HCFs reported </a:t>
            </a:r>
            <a:r>
              <a:rPr lang="en-CA" sz="2400" i="1" dirty="0">
                <a:latin typeface="Calibri" panose="020F0502020204030204" pitchFamily="34" charset="0"/>
                <a:ea typeface="DengXian" panose="02010600030101010101" pitchFamily="2" charset="-122"/>
                <a:cs typeface="Arial" panose="020B0604020202020204" pitchFamily="34" charset="0"/>
              </a:rPr>
              <a:t>n</a:t>
            </a:r>
            <a:r>
              <a:rPr lang="en-CA" sz="2400" i="1" dirty="0">
                <a:effectLst/>
                <a:latin typeface="Calibri" panose="020F0502020204030204" pitchFamily="34" charset="0"/>
                <a:ea typeface="DengXian" panose="02010600030101010101" pitchFamily="2" charset="-122"/>
                <a:cs typeface="Arial" panose="020B0604020202020204" pitchFamily="34" charset="0"/>
              </a:rPr>
              <a:t>o orientation</a:t>
            </a:r>
            <a:r>
              <a:rPr lang="en-CA" sz="2400" dirty="0">
                <a:effectLst/>
                <a:latin typeface="Calibri" panose="020F0502020204030204" pitchFamily="34" charset="0"/>
                <a:ea typeface="DengXian" panose="02010600030101010101" pitchFamily="2" charset="-122"/>
                <a:cs typeface="Arial" panose="020B0604020202020204" pitchFamily="34" charset="0"/>
              </a:rPr>
              <a:t> for new staff on IPC or WASH</a:t>
            </a:r>
          </a:p>
          <a:p>
            <a:pPr marL="342900" lvl="0" indent="-342900">
              <a:buFont typeface="Symbol" pitchFamily="2" charset="2"/>
              <a:buChar char=""/>
            </a:pPr>
            <a:r>
              <a:rPr lang="en-CA" sz="2400" dirty="0">
                <a:latin typeface="Calibri" panose="020F0502020204030204" pitchFamily="34" charset="0"/>
                <a:ea typeface="DengXian" panose="02010600030101010101" pitchFamily="2" charset="-122"/>
                <a:cs typeface="Arial" panose="020B0604020202020204" pitchFamily="34" charset="0"/>
              </a:rPr>
              <a:t>District staff reported lack of training was a </a:t>
            </a:r>
            <a:r>
              <a:rPr lang="en-CA" sz="2400" i="1" dirty="0">
                <a:latin typeface="Calibri" panose="020F0502020204030204" pitchFamily="34" charset="0"/>
                <a:ea typeface="DengXian" panose="02010600030101010101" pitchFamily="2" charset="-122"/>
                <a:cs typeface="Arial" panose="020B0604020202020204" pitchFamily="34" charset="0"/>
              </a:rPr>
              <a:t>funding</a:t>
            </a:r>
            <a:r>
              <a:rPr lang="en-CA" sz="2400" dirty="0">
                <a:latin typeface="Calibri" panose="020F0502020204030204" pitchFamily="34" charset="0"/>
                <a:ea typeface="DengXian" panose="02010600030101010101" pitchFamily="2" charset="-122"/>
                <a:cs typeface="Arial" panose="020B0604020202020204" pitchFamily="34" charset="0"/>
              </a:rPr>
              <a:t> issue primarily (so when training had been offered it was often through an NGO)</a:t>
            </a:r>
          </a:p>
          <a:p>
            <a:pPr marL="342900" lvl="0" indent="-342900">
              <a:buFont typeface="Symbol" pitchFamily="2" charset="2"/>
              <a:buChar char=""/>
            </a:pPr>
            <a:r>
              <a:rPr lang="en-CA" sz="2400" dirty="0">
                <a:effectLst/>
                <a:latin typeface="Calibri" panose="020F0502020204030204" pitchFamily="34" charset="0"/>
                <a:ea typeface="DengXian" panose="02010600030101010101" pitchFamily="2" charset="-122"/>
                <a:cs typeface="Arial" panose="020B0604020202020204" pitchFamily="34" charset="0"/>
              </a:rPr>
              <a:t>When new facilities were constructed rarely training provided to HCF staff so gap in knowledge </a:t>
            </a:r>
            <a:r>
              <a:rPr lang="en-CA" sz="2400" dirty="0">
                <a:latin typeface="Calibri" panose="020F0502020204030204" pitchFamily="34" charset="0"/>
                <a:ea typeface="DengXian" panose="02010600030101010101" pitchFamily="2" charset="-122"/>
                <a:cs typeface="Arial" panose="020B0604020202020204" pitchFamily="34" charset="0"/>
              </a:rPr>
              <a:t>on O&amp;M</a:t>
            </a:r>
          </a:p>
          <a:p>
            <a:pPr marL="342900" lvl="0" indent="-342900">
              <a:buFont typeface="Symbol" pitchFamily="2" charset="2"/>
              <a:buChar char=""/>
            </a:pPr>
            <a:r>
              <a:rPr lang="en-CA" sz="2400" i="1" dirty="0">
                <a:effectLst/>
                <a:latin typeface="Calibri" panose="020F0502020204030204" pitchFamily="34" charset="0"/>
                <a:ea typeface="DengXian" panose="02010600030101010101" pitchFamily="2" charset="-122"/>
                <a:cs typeface="Arial" panose="020B0604020202020204" pitchFamily="34" charset="0"/>
              </a:rPr>
              <a:t>All levels of staff felt training was important</a:t>
            </a:r>
            <a:r>
              <a:rPr lang="en-CA" sz="2400" dirty="0">
                <a:effectLst/>
                <a:latin typeface="Calibri" panose="020F0502020204030204" pitchFamily="34" charset="0"/>
                <a:ea typeface="DengXian" panose="02010600030101010101" pitchFamily="2" charset="-122"/>
                <a:cs typeface="Arial" panose="020B0604020202020204" pitchFamily="34" charset="0"/>
              </a:rPr>
              <a:t>: 100% of in-charge officers agreed WASH and IPC training should be mandatory for all staff including cleaners; 30% of staff mentioned training as a factor that would help to overcome challenges in delivering WASH service</a:t>
            </a:r>
          </a:p>
          <a:p>
            <a:pPr marL="342900" lvl="0" indent="-342900">
              <a:buFont typeface="Symbol" pitchFamily="2" charset="2"/>
              <a:buChar char=""/>
            </a:pPr>
            <a:r>
              <a:rPr lang="en-CA" sz="2400" i="1" dirty="0">
                <a:effectLst/>
                <a:latin typeface="Calibri" panose="020F0502020204030204" pitchFamily="34" charset="0"/>
                <a:ea typeface="DengXian" panose="02010600030101010101" pitchFamily="2" charset="-122"/>
                <a:cs typeface="Arial" panose="020B0604020202020204" pitchFamily="34" charset="0"/>
              </a:rPr>
              <a:t>Lack of knowledge </a:t>
            </a:r>
            <a:r>
              <a:rPr lang="en-CA" sz="2400" dirty="0">
                <a:effectLst/>
                <a:latin typeface="Calibri" panose="020F0502020204030204" pitchFamily="34" charset="0"/>
                <a:ea typeface="DengXian" panose="02010600030101010101" pitchFamily="2" charset="-122"/>
                <a:cs typeface="Arial" panose="020B0604020202020204" pitchFamily="34" charset="0"/>
              </a:rPr>
              <a:t>was cited as a reason for poor adherence to existing WASH guidelines, suggesting that training would improve adherence. </a:t>
            </a:r>
          </a:p>
        </p:txBody>
      </p:sp>
    </p:spTree>
    <p:extLst>
      <p:ext uri="{BB962C8B-B14F-4D97-AF65-F5344CB8AC3E}">
        <p14:creationId xmlns:p14="http://schemas.microsoft.com/office/powerpoint/2010/main" val="237352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6328</TotalTime>
  <Words>1579</Words>
  <Application>Microsoft Office PowerPoint</Application>
  <PresentationFormat>Widescreen</PresentationFormat>
  <Paragraphs>157</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Helvetica</vt:lpstr>
      <vt:lpstr>Symbol</vt:lpstr>
      <vt:lpstr>Office Theme</vt:lpstr>
      <vt:lpstr>WASH in HCFs  Barriers to Sustainability Lessons Learned </vt:lpstr>
      <vt:lpstr>Sustainability means meeting our own needs without compromising the ability of future generations to meet their own needs  Sustainability is ability to maintain or support a process over time.  Sustainability consists of fulfilling the needs of current generations without compromising the needs of future generations, while ensuring a balance between economic growth, environmental care and social well-being.. </vt:lpstr>
      <vt:lpstr>Literature Review</vt:lpstr>
      <vt:lpstr>Literature Review</vt:lpstr>
      <vt:lpstr>Research in Rumphi District</vt:lpstr>
      <vt:lpstr>Research Question</vt:lpstr>
      <vt:lpstr>Research</vt:lpstr>
      <vt:lpstr>Local Capacity </vt:lpstr>
      <vt:lpstr>Training </vt:lpstr>
      <vt:lpstr>PowerPoint Presentation</vt:lpstr>
      <vt:lpstr>Guidelines, instructional aids, cues</vt:lpstr>
      <vt:lpstr>Staff Attitudes and Motivation</vt:lpstr>
      <vt:lpstr>Leadership, Management, and Supervision</vt:lpstr>
      <vt:lpstr>Resources </vt:lpstr>
      <vt:lpstr>Governance </vt:lpstr>
      <vt:lpstr>Barriers to Sustainability – Summary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Report on Findings</dc:title>
  <dc:creator>Microsoft Office User</dc:creator>
  <cp:lastModifiedBy>Michael Brown</cp:lastModifiedBy>
  <cp:revision>237</cp:revision>
  <cp:lastPrinted>2023-05-08T21:36:32Z</cp:lastPrinted>
  <dcterms:created xsi:type="dcterms:W3CDTF">2022-06-11T10:28:32Z</dcterms:created>
  <dcterms:modified xsi:type="dcterms:W3CDTF">2023-06-13T18:49:25Z</dcterms:modified>
</cp:coreProperties>
</file>