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4" r:id="rId2"/>
    <p:sldId id="357" r:id="rId3"/>
    <p:sldId id="339" r:id="rId4"/>
    <p:sldId id="354" r:id="rId5"/>
    <p:sldId id="360" r:id="rId6"/>
    <p:sldId id="348" r:id="rId7"/>
    <p:sldId id="341" r:id="rId8"/>
    <p:sldId id="361" r:id="rId9"/>
    <p:sldId id="345" r:id="rId10"/>
    <p:sldId id="362" r:id="rId11"/>
    <p:sldId id="343" r:id="rId12"/>
    <p:sldId id="3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19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66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350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D392-F871-3E47-9C28-2C365116083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D71A6-19EA-5F4F-ABC2-3A2B1A1CF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8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cleaning and handwashing are so important in MCH and deliveries and in reducing antimicrobial resistance. Bonet et al: Routine antibiotic prophylaxis after normal vaginal birth for reducing maternal infectious morbidity (Cochrane Database System Revision 2017 November) states that in some countries 90% of women receive prophylactic use of antibiotics during childbirth. This is in part due to the inability to ensure a hygienic and clean delivery room and staff hand hygiene. There are also linkages with this to more than 50% of surgical site infections being antibiotic resistant, and effective IPC can reduce health care associated infections by 30% or more.</a:t>
            </a:r>
          </a:p>
          <a:p>
            <a:pPr algn="l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1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effectLst/>
                <a:latin typeface="Helvetica" pitchFamily="2" charset="0"/>
              </a:rPr>
              <a:t>Workers in health care facilities need sufficient</a:t>
            </a:r>
          </a:p>
          <a:p>
            <a:r>
              <a:rPr lang="en-CA" dirty="0">
                <a:effectLst/>
                <a:latin typeface="Helvetica" pitchFamily="2" charset="0"/>
              </a:rPr>
              <a:t>quantities of safe water to provide health care services.</a:t>
            </a:r>
          </a:p>
          <a:p>
            <a:r>
              <a:rPr lang="en-CA" dirty="0">
                <a:effectLst/>
                <a:latin typeface="Helvetica" pitchFamily="2" charset="0"/>
              </a:rPr>
              <a:t>Drinking and cooking, hand hygiene, showering and</a:t>
            </a:r>
          </a:p>
          <a:p>
            <a:r>
              <a:rPr lang="en-CA" dirty="0">
                <a:effectLst/>
                <a:latin typeface="Helvetica" pitchFamily="2" charset="0"/>
              </a:rPr>
              <a:t>bathing, and a variety of general and specialized medical</a:t>
            </a:r>
          </a:p>
          <a:p>
            <a:r>
              <a:rPr lang="en-CA" dirty="0">
                <a:effectLst/>
                <a:latin typeface="Helvetica" pitchFamily="2" charset="0"/>
              </a:rPr>
              <a:t>uses all require reliable supplies of safe water. Water is</a:t>
            </a:r>
          </a:p>
          <a:p>
            <a:r>
              <a:rPr lang="en-CA" dirty="0">
                <a:effectLst/>
                <a:latin typeface="Helvetica" pitchFamily="2" charset="0"/>
              </a:rPr>
              <a:t>also essential for cleaning rooms, beds, floors, toilets,</a:t>
            </a:r>
          </a:p>
          <a:p>
            <a:r>
              <a:rPr lang="en-CA" dirty="0">
                <a:effectLst/>
                <a:latin typeface="Helvetica" pitchFamily="2" charset="0"/>
              </a:rPr>
              <a:t>sheets and laundry. It is central to patient experiences</a:t>
            </a:r>
          </a:p>
          <a:p>
            <a:r>
              <a:rPr lang="en-CA" dirty="0">
                <a:effectLst/>
                <a:latin typeface="Helvetica" pitchFamily="2" charset="0"/>
              </a:rPr>
              <a:t>of health care, as it enables them to remain hydrated, to</a:t>
            </a:r>
          </a:p>
          <a:p>
            <a:r>
              <a:rPr lang="en-CA" dirty="0">
                <a:effectLst/>
                <a:latin typeface="Helvetica" pitchFamily="2" charset="0"/>
              </a:rPr>
              <a:t>clean themselves, and to reduce the risk of infections.</a:t>
            </a:r>
          </a:p>
          <a:p>
            <a:r>
              <a:rPr lang="en-CA" dirty="0">
                <a:effectLst/>
                <a:latin typeface="Helvetica" pitchFamily="2" charset="0"/>
              </a:rPr>
              <a:t>Families and care-givers also need water to tend to</a:t>
            </a:r>
          </a:p>
          <a:p>
            <a:r>
              <a:rPr lang="en-CA" dirty="0">
                <a:effectLst/>
                <a:latin typeface="Helvetica" pitchFamily="2" charset="0"/>
              </a:rPr>
              <a:t>patients and their own needs. Without water, a health</a:t>
            </a:r>
          </a:p>
          <a:p>
            <a:r>
              <a:rPr lang="en-CA" dirty="0">
                <a:effectLst/>
                <a:latin typeface="Helvetica" pitchFamily="2" charset="0"/>
              </a:rPr>
              <a:t>care facility isn’t a health care facility.</a:t>
            </a:r>
          </a:p>
          <a:p>
            <a:r>
              <a:rPr lang="en-CA" dirty="0">
                <a:effectLst/>
                <a:latin typeface="Helvetica" pitchFamily="2" charset="0"/>
              </a:rPr>
              <a:t>Different health care facilities have different water</a:t>
            </a:r>
          </a:p>
          <a:p>
            <a:r>
              <a:rPr lang="en-CA" dirty="0">
                <a:effectLst/>
                <a:latin typeface="Helvetica" pitchFamily="2" charset="0"/>
              </a:rPr>
              <a:t>requirements depending on the type of health</a:t>
            </a:r>
          </a:p>
          <a:p>
            <a:r>
              <a:rPr lang="en-CA" dirty="0">
                <a:effectLst/>
                <a:latin typeface="Helvetica" pitchFamily="2" charset="0"/>
              </a:rPr>
              <a:t>services offered and the scale of the facility. The</a:t>
            </a:r>
          </a:p>
          <a:p>
            <a:r>
              <a:rPr lang="en-CA" dirty="0">
                <a:effectLst/>
                <a:latin typeface="Helvetica" pitchFamily="2" charset="0"/>
              </a:rPr>
              <a:t>quantity and quality of water available, the location</a:t>
            </a:r>
          </a:p>
          <a:p>
            <a:r>
              <a:rPr lang="en-CA" dirty="0">
                <a:effectLst/>
                <a:latin typeface="Helvetica" pitchFamily="2" charset="0"/>
              </a:rPr>
              <a:t>and accessibility of water points within the health</a:t>
            </a:r>
          </a:p>
          <a:p>
            <a:endParaRPr lang="en-US" dirty="0"/>
          </a:p>
          <a:p>
            <a:r>
              <a:rPr lang="en-US" dirty="0"/>
              <a:t>JMP report 2019 p.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5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D71A6-19EA-5F4F-ABC2-3A2B1A1CF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8D3E-CD10-2045-8CE8-BE8323379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40D81-1860-E540-B8FE-B5046A4BE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6ACE-EE75-2D4C-A971-1CC623D8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63776-2A87-5249-ADFB-C2C6339B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8A288-D55E-BA45-9672-26DB560C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2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109D7-C968-A64B-ADDB-DB1414D8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7FD9B-4219-4D44-9F10-966BC2B9F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9ED8-9AB1-1C4B-B1D0-D88399E3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D881-DC63-D647-9702-3695E6C7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B005-9B09-BC4E-9181-4EA45F6C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26E53-7CAF-2E48-AB1C-C281CC5D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1D846-5825-F74A-BF05-84DA0E98F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D5DD1-A46B-4345-B626-2421D2EB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FC371-8CF5-0649-B534-321DC61A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BC78-DDE9-1249-A90A-8C58F6F10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7CB9-19E2-F34D-89D3-BAB1E817B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07A42-B1BE-B942-B1D0-0A92B39A4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D0E9C-3CC4-184D-9892-BA1C42A9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3DB04-BBA5-D84E-BA9A-5AD465C6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1310-C092-9B48-87CD-8DE32A47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795A-35C5-7640-B21F-7E6EA98C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7D595-B0A6-D340-8354-FB4D5E9EA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9C73-EBF1-2C40-87AD-584C56A6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E9739-C454-E046-8B4E-3256806B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374A3-C3A7-4542-A8C3-382D287E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0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7F45-79C5-BE40-BB50-163E0D6CE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0CC1-586C-AC4B-9758-0D72BB577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2F8A9-88E8-CF46-AE94-D990B730D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AA383-5746-2845-952C-1158238D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12A47-7F20-C245-BBF9-F5B5107E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C5D3B-C3B2-CA43-97B2-363DCC4A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3DBD-675F-B143-8165-C14C7E7C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F4CEA-A8CE-5644-97FF-A14AB4F34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95BE6-1CB0-6344-BE2D-0BD350853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F9ADB-72FF-1F49-957F-23660D5B9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DBAC3-97EB-C645-B12C-9D64CEC19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26BDC7-3690-3046-9109-D47ACDBC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C8870-C399-734E-878E-8A6A7400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549B7-EE11-5948-BBAC-902ECF43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9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ECE-7046-CA46-9E48-2C91413C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809D-0EEF-804E-A0D5-29AC55A5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53E11-5866-F742-8D5C-E0EE57E1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28869-01CC-D246-AE6A-9F56E14C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9F9A2-B4D7-1A42-9A99-207528A2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AE9E5-7027-8B4F-8AC6-B23DAF9B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4F117-0856-C344-BE2E-1B007D39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67D8-D75E-CA44-88AB-6A604453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BB92-6B39-0B49-8BD4-E823A31D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7AE6B-7613-564E-B71F-36EE427F0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FE450-10EB-F243-8951-FF5F5E95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A5374-15B0-6440-83CC-C99FAE28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43529-E038-BA4B-A4DD-C3D9DF00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5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BCF4D-98D6-6C4E-B35B-33F6E7CF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F51F8-4135-4E4B-8488-7EB30576B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1A35B-7D18-5644-A889-E62C92482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1070E-5F32-424E-9320-7F05401DB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EED45-0704-1441-B235-8D48018C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6FB20-DF50-B74E-9F27-A02D493E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03DA-3A15-B04D-A551-A41D1CEC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BB523-46AB-DA40-85E9-F54AF76E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AC1FA-E00B-7640-A307-DB3BF0A7D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52EE-797D-C345-A546-195D1DADAD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0E39B-D6CB-AD4E-8174-8A1AF02AE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3F379-292B-A74C-8E58-7863B51AB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27FE-273B-A245-A0E1-61AEABBC8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98B6D9-1669-0ACB-3A5B-7EA99F3F9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651512"/>
            <a:ext cx="3931919" cy="3097524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 in HCFs</a:t>
            </a:r>
            <a:br>
              <a:rPr lang="en-CA" sz="2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CA" sz="2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2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Notes from the field </a:t>
            </a:r>
            <a:br>
              <a:rPr lang="en-CA" sz="2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50CF5-BD90-B48A-48CE-8C46551F8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Daniel Nyirenda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FF86C0-8A2B-E04C-AFF7-F0847AC107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986" y="5256356"/>
            <a:ext cx="5494272" cy="1272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FB35D-7CEF-431B-B745-E9EAF289A4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544" y="321177"/>
            <a:ext cx="3586983" cy="4800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26EF6-6CC9-4E49-8434-4EC89FD170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355" y="328695"/>
            <a:ext cx="3091570" cy="47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Bottlenecks 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268A-B094-D147-872A-810411CADF62}"/>
              </a:ext>
            </a:extLst>
          </p:cNvPr>
          <p:cNvSpPr txBox="1"/>
          <p:nvPr/>
        </p:nvSpPr>
        <p:spPr>
          <a:xfrm>
            <a:off x="699715" y="509429"/>
            <a:ext cx="1079124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Strong leadership in some facilities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Continued support from government workers notably from the District Gender Office,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Rumphi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District Hospital and Water Development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Coming in of Red Cross with similar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Availability of reliable boats for HCFs on the lake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Participation 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QoC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Meetings and Task Forces at National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Call for continued support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23E48-6DF6-C14B-AD87-B2098ADD72A6}"/>
              </a:ext>
            </a:extLst>
          </p:cNvPr>
          <p:cNvSpPr txBox="1"/>
          <p:nvPr/>
        </p:nvSpPr>
        <p:spPr>
          <a:xfrm>
            <a:off x="699715" y="318929"/>
            <a:ext cx="107912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support required…..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HCF need either improved or increased infrastructure to reach basic status which can be sustained by the CRs. 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1"/>
            <a:ext cx="11542722" cy="196596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6E77F-BF98-A8CD-35A8-A60BA9D6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50" y="521208"/>
            <a:ext cx="10754437" cy="162763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2447552"/>
            <a:ext cx="11542722" cy="408871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50108-4C1C-BAE2-7DD9-0C5CE199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451" y="2776737"/>
            <a:ext cx="10754436" cy="34292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</a:rPr>
              <a:t>Contact</a:t>
            </a:r>
          </a:p>
          <a:p>
            <a:pPr marL="0" indent="0">
              <a:buNone/>
            </a:pPr>
            <a:endParaRPr lang="en-US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Daniel Nyirenda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daniel.nyirenda@ruraldp.org</a:t>
            </a:r>
          </a:p>
        </p:txBody>
      </p:sp>
    </p:spTree>
    <p:extLst>
      <p:ext uri="{BB962C8B-B14F-4D97-AF65-F5344CB8AC3E}">
        <p14:creationId xmlns:p14="http://schemas.microsoft.com/office/powerpoint/2010/main" val="38958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Presentation Outline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B3BDE-D63F-5548-8DDC-34E8DF7F0DE9}"/>
              </a:ext>
            </a:extLst>
          </p:cNvPr>
          <p:cNvSpPr txBox="1"/>
          <p:nvPr/>
        </p:nvSpPr>
        <p:spPr>
          <a:xfrm>
            <a:off x="361872" y="-10692"/>
            <a:ext cx="484048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presentation….</a:t>
            </a:r>
          </a:p>
          <a:p>
            <a:pPr algn="ctr"/>
            <a:endParaRPr lang="en-U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project was designed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vs Suggested 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Local Government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and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working?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Circuit Riders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Care Circuit Riders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continued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7B588-8130-450B-AB7B-646E89B9B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144" y="0"/>
            <a:ext cx="3853006" cy="2252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C1B43-4E58-4F43-BEB2-EAD081B8EF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712" y="-10692"/>
            <a:ext cx="3015781" cy="2263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CFEE5-8AEC-4CBE-AB6E-E97B482BC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69" y="2352747"/>
            <a:ext cx="5363069" cy="29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Program Location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B3BDE-D63F-5548-8DDC-34E8DF7F0DE9}"/>
              </a:ext>
            </a:extLst>
          </p:cNvPr>
          <p:cNvSpPr txBox="1"/>
          <p:nvPr/>
        </p:nvSpPr>
        <p:spPr>
          <a:xfrm>
            <a:off x="179848" y="253974"/>
            <a:ext cx="427785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Location</a:t>
            </a:r>
          </a:p>
          <a:p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is being implemented in all the 18 Health Care Facilities in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Rumphi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Rumphi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one of 6 Districts in Northern Malawi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population of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Rumphi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approximately 230,000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District cover close to 5,000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sqkm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area</a:t>
            </a: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425CF-932D-44BF-9BD0-7822EB4A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324053"/>
            <a:ext cx="7705401" cy="45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8830048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the program was desi</a:t>
            </a:r>
            <a:r>
              <a:rPr lang="en-US" sz="2800" b="1" dirty="0">
                <a:solidFill>
                  <a:srgbClr val="FFFFFF"/>
                </a:solidFill>
              </a:rPr>
              <a:t>gned – Gaps vs Suggest actions 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E6C16-3F28-4DA3-8DC4-AE53916E60D7}"/>
              </a:ext>
            </a:extLst>
          </p:cNvPr>
          <p:cNvSpPr txBox="1"/>
          <p:nvPr/>
        </p:nvSpPr>
        <p:spPr>
          <a:xfrm>
            <a:off x="270325" y="993347"/>
            <a:ext cx="46302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Gaps in all WASH services (water, sanitation, hand hygiene, waste management, and cleaning), with much infrastructure in disrepair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training on IPC and WASH for staff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clear guidelines and job descriptions for staff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Insufficient resources/lack of prioritization for WASH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0503EF-7731-4111-AA80-A61BF2AB6346}"/>
              </a:ext>
            </a:extLst>
          </p:cNvPr>
          <p:cNvSpPr txBox="1">
            <a:spLocks/>
          </p:cNvSpPr>
          <p:nvPr/>
        </p:nvSpPr>
        <p:spPr>
          <a:xfrm>
            <a:off x="509394" y="250824"/>
            <a:ext cx="4391218" cy="50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2019 Assessment Recap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39DB1-7FCA-4EF5-9109-E94EE29B5245}"/>
              </a:ext>
            </a:extLst>
          </p:cNvPr>
          <p:cNvSpPr txBox="1"/>
          <p:nvPr/>
        </p:nvSpPr>
        <p:spPr>
          <a:xfrm>
            <a:off x="5357813" y="946821"/>
            <a:ext cx="6278111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Identifying and training community members on O&amp;M of WASH infrastructure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Making guidelines available to all members of staff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Enhancing sectoral collaboration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Putting maintenance department of the hospital under Directorate of Public Works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Utilizing Public-Private Partnerships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Revisiting reward system introduced by DHO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913227-6A6D-4D6A-81C5-47E3490EC4A9}"/>
              </a:ext>
            </a:extLst>
          </p:cNvPr>
          <p:cNvSpPr txBox="1">
            <a:spLocks/>
          </p:cNvSpPr>
          <p:nvPr/>
        </p:nvSpPr>
        <p:spPr>
          <a:xfrm>
            <a:off x="5351915" y="195457"/>
            <a:ext cx="6278111" cy="50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DCT’s Suggested Actions</a:t>
            </a:r>
          </a:p>
        </p:txBody>
      </p:sp>
    </p:spTree>
    <p:extLst>
      <p:ext uri="{BB962C8B-B14F-4D97-AF65-F5344CB8AC3E}">
        <p14:creationId xmlns:p14="http://schemas.microsoft.com/office/powerpoint/2010/main" val="11108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5635366"/>
            <a:ext cx="11144623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the program was designed – Ensuring local government ownership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B3BDE-D63F-5548-8DDC-34E8DF7F0DE9}"/>
              </a:ext>
            </a:extLst>
          </p:cNvPr>
          <p:cNvSpPr txBox="1"/>
          <p:nvPr/>
        </p:nvSpPr>
        <p:spPr>
          <a:xfrm>
            <a:off x="6400800" y="-1"/>
            <a:ext cx="579119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Ownership - Sustainability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meetings were held with the District Coordinating Team (DCT) after research into barriers to sustainability of WASH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DCT suggested possible action to address the gaps that were identified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implementing partner was identified by the DCT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riders were proposed by the DCT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CRs already in system with some knowledge or skills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92BBF-0963-4DB0-AA1F-D96A9F955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3350"/>
            <a:ext cx="6400798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Partners and Approach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B3BDE-D63F-5548-8DDC-34E8DF7F0DE9}"/>
              </a:ext>
            </a:extLst>
          </p:cNvPr>
          <p:cNvSpPr txBox="1"/>
          <p:nvPr/>
        </p:nvSpPr>
        <p:spPr>
          <a:xfrm>
            <a:off x="105135" y="125719"/>
            <a:ext cx="5030276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Approach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adapted version of the Circuit Rider Approach blended with the WASH FIT 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Qualified traveling technicians (Circuit Riders) visit a number of water systems/communities, providing support and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District is divided in 4 zones with each zone having 2 CRs – Technical (T) and Quality of Care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1F286-832D-4057-8573-3638A27ED4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185" y="3567489"/>
            <a:ext cx="1647366" cy="436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631E3-FE58-418D-89C4-090BAA3E91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413" y="2176304"/>
            <a:ext cx="2026306" cy="897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E14EB-2977-402A-B8D0-F3B491A63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003" y="1049049"/>
            <a:ext cx="3142352" cy="716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9827C-8EF0-42D3-AAA3-6CAA42C477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003" y="2263265"/>
            <a:ext cx="2053486" cy="723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93A0B-05F7-4310-A910-28FD32865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003" y="3376091"/>
            <a:ext cx="3109625" cy="723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19792-382C-4F59-A39A-4AA47D5690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58" y="4343396"/>
            <a:ext cx="2116111" cy="928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A6C4F-A73C-4734-B4D2-34D4C71A11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84" y="1046848"/>
            <a:ext cx="2116111" cy="716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7B53F3-7D32-4589-A845-907DB8ECA1B6}"/>
              </a:ext>
            </a:extLst>
          </p:cNvPr>
          <p:cNvSpPr txBox="1"/>
          <p:nvPr/>
        </p:nvSpPr>
        <p:spPr>
          <a:xfrm>
            <a:off x="6904310" y="121851"/>
            <a:ext cx="220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Partners</a:t>
            </a:r>
            <a:endParaRPr lang="en-MW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What is working? – Technical Circuit Riders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B3BDE-D63F-5548-8DDC-34E8DF7F0DE9}"/>
              </a:ext>
            </a:extLst>
          </p:cNvPr>
          <p:cNvSpPr txBox="1"/>
          <p:nvPr/>
        </p:nvSpPr>
        <p:spPr>
          <a:xfrm>
            <a:off x="151483" y="137954"/>
            <a:ext cx="4391941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Circuit Riders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Preventive maintenance (56% reduction in water disruptions)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Proactive approach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Easy mobility to facilities, a</a:t>
            </a: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vailability of some spare parts and availability of tools (Dramatic improvement in breakdown response time – 48hrs)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Continued knowledge sharing and support via </a:t>
            </a:r>
            <a:r>
              <a:rPr lang="en-US" sz="2400" dirty="0" err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whatsapp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/>
            <a:endParaRPr lang="en-CA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96E09-C4B7-4BB5-B619-BCF516CF22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248" y="-3597"/>
            <a:ext cx="3366694" cy="5275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D53D35-250D-48C7-B0BF-F084F02FB3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87" y="-16925"/>
            <a:ext cx="3742889" cy="2556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0A7C9-35D5-4F9A-8863-1382FD6925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88" y="2623528"/>
            <a:ext cx="3742888" cy="25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What is working? – Quality of Circuit Riders</a:t>
            </a:r>
            <a:endParaRPr lang="en-US" sz="2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B3BDE-D63F-5548-8DDC-34E8DF7F0DE9}"/>
              </a:ext>
            </a:extLst>
          </p:cNvPr>
          <p:cNvSpPr txBox="1"/>
          <p:nvPr/>
        </p:nvSpPr>
        <p:spPr>
          <a:xfrm>
            <a:off x="151483" y="137954"/>
            <a:ext cx="5249192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Care Circuit Riders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Establishment and operationalization of WASH FIT Teams (incremental improvements being observed – HW and WM)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Engagement of communities through Health Centre/Hospital Management Committees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Routine data collection and backstopping WASH FIT Teams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Continued knowledge sharing and support via </a:t>
            </a:r>
            <a:r>
              <a:rPr lang="en-US" sz="2400" dirty="0" err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whatsapp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/>
            <a:endParaRPr lang="en-CA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940FC-2D5D-423E-A79E-A8F014BEF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83" y="2636614"/>
            <a:ext cx="5809717" cy="267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974D5-306E-41CE-BA3D-F3B1A3B79D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83" y="-1465"/>
            <a:ext cx="5809717" cy="26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0E002-7AC8-2191-F720-5FAB8600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Bottlenecks 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268A-B094-D147-872A-810411CADF62}"/>
              </a:ext>
            </a:extLst>
          </p:cNvPr>
          <p:cNvSpPr txBox="1"/>
          <p:nvPr/>
        </p:nvSpPr>
        <p:spPr>
          <a:xfrm>
            <a:off x="699715" y="509429"/>
            <a:ext cx="10791245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Bottlenecks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Lack of community support as evidenced by failure of some HCMC members to attend meetings at HCF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Transfer of trained HCF staff leading to capacity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Failure to get samples to the lab on time due to distances and road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Lack of budget allocation and clear process for obtaining needed parts to do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Technological challenges by some CRs</a:t>
            </a:r>
            <a:endParaRPr lang="en-CA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908</Words>
  <Application>Microsoft Office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Symbol</vt:lpstr>
      <vt:lpstr>Office Theme</vt:lpstr>
      <vt:lpstr>WASH in HCFs  Notes from the field  </vt:lpstr>
      <vt:lpstr>Presentation Outline</vt:lpstr>
      <vt:lpstr>Program Location</vt:lpstr>
      <vt:lpstr>How the program was designed – Gaps vs Suggest actions </vt:lpstr>
      <vt:lpstr>How the program was designed – Ensuring local government ownership </vt:lpstr>
      <vt:lpstr>Partners and Approach</vt:lpstr>
      <vt:lpstr>What is working? – Technical Circuit Riders</vt:lpstr>
      <vt:lpstr>What is working? – Quality of Circuit Riders</vt:lpstr>
      <vt:lpstr>Bottlenecks  </vt:lpstr>
      <vt:lpstr>Bottlenecks  </vt:lpstr>
      <vt:lpstr>Call for continued support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Report on Findings</dc:title>
  <dc:creator>Microsoft Office User</dc:creator>
  <cp:lastModifiedBy>Michael Brown</cp:lastModifiedBy>
  <cp:revision>262</cp:revision>
  <cp:lastPrinted>2023-05-08T21:36:32Z</cp:lastPrinted>
  <dcterms:created xsi:type="dcterms:W3CDTF">2022-06-11T10:28:32Z</dcterms:created>
  <dcterms:modified xsi:type="dcterms:W3CDTF">2023-06-13T18:49:50Z</dcterms:modified>
</cp:coreProperties>
</file>