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24" r:id="rId2"/>
    <p:sldId id="329" r:id="rId3"/>
    <p:sldId id="339" r:id="rId4"/>
    <p:sldId id="331" r:id="rId5"/>
    <p:sldId id="354" r:id="rId6"/>
    <p:sldId id="348" r:id="rId7"/>
    <p:sldId id="342" r:id="rId8"/>
    <p:sldId id="341" r:id="rId9"/>
    <p:sldId id="345" r:id="rId10"/>
    <p:sldId id="343" r:id="rId11"/>
    <p:sldId id="340" r:id="rId12"/>
    <p:sldId id="355" r:id="rId13"/>
    <p:sldId id="346" r:id="rId14"/>
    <p:sldId id="347" r:id="rId15"/>
    <p:sldId id="349" r:id="rId16"/>
    <p:sldId id="350" r:id="rId17"/>
    <p:sldId id="351" r:id="rId18"/>
    <p:sldId id="352" r:id="rId19"/>
    <p:sldId id="334" r:id="rId20"/>
    <p:sldId id="327" r:id="rId21"/>
    <p:sldId id="330" r:id="rId22"/>
    <p:sldId id="35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9FEC2B-2847-4E90-86A3-BBC48D6A1A7A}" v="1" dt="2024-03-28T17:36:37.6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024"/>
    <p:restoredTop sz="94643"/>
  </p:normalViewPr>
  <p:slideViewPr>
    <p:cSldViewPr snapToGrid="0" snapToObjects="1">
      <p:cViewPr varScale="1">
        <p:scale>
          <a:sx n="85" d="100"/>
          <a:sy n="85" d="100"/>
        </p:scale>
        <p:origin x="114" y="1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352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Brown" userId="6f8c0f671a65111d" providerId="LiveId" clId="{88FB4A90-C568-4501-BBCF-4AE170AE34AA}"/>
    <pc:docChg chg="modSld">
      <pc:chgData name="Michael Brown" userId="6f8c0f671a65111d" providerId="LiveId" clId="{88FB4A90-C568-4501-BBCF-4AE170AE34AA}" dt="2023-05-09T18:01:58.286" v="1" actId="207"/>
      <pc:docMkLst>
        <pc:docMk/>
      </pc:docMkLst>
      <pc:sldChg chg="modSp">
        <pc:chgData name="Michael Brown" userId="6f8c0f671a65111d" providerId="LiveId" clId="{88FB4A90-C568-4501-BBCF-4AE170AE34AA}" dt="2023-05-09T18:01:58.286" v="1" actId="207"/>
        <pc:sldMkLst>
          <pc:docMk/>
          <pc:sldMk cId="2607104448" sldId="327"/>
        </pc:sldMkLst>
        <pc:graphicFrameChg chg="mod">
          <ac:chgData name="Michael Brown" userId="6f8c0f671a65111d" providerId="LiveId" clId="{88FB4A90-C568-4501-BBCF-4AE170AE34AA}" dt="2023-05-09T18:01:58.286" v="1" actId="207"/>
          <ac:graphicFrameMkLst>
            <pc:docMk/>
            <pc:sldMk cId="2607104448" sldId="327"/>
            <ac:graphicFrameMk id="5" creationId="{A072E60A-6BDB-F5F4-FC89-ACCD17A49CD1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024A0C-AF47-4F01-8C24-791F142B283E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49C4341-BAF4-449C-BA4E-6DA26F1D56EB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dirty="0"/>
            <a:t>Explicit training for staff on gender issues, GBV, women’s roles, how staff are valued, and making work more equitable.</a:t>
          </a:r>
        </a:p>
      </dgm:t>
    </dgm:pt>
    <dgm:pt modelId="{201443F0-B95A-450B-B124-80310D4B69D8}" type="parTrans" cxnId="{95BA54AD-F73E-410F-8297-55C50B95BEB5}">
      <dgm:prSet/>
      <dgm:spPr/>
      <dgm:t>
        <a:bodyPr/>
        <a:lstStyle/>
        <a:p>
          <a:endParaRPr lang="en-US"/>
        </a:p>
      </dgm:t>
    </dgm:pt>
    <dgm:pt modelId="{56BF7989-7EFD-42B1-80FB-A505D17FDC15}" type="sibTrans" cxnId="{95BA54AD-F73E-410F-8297-55C50B95BEB5}">
      <dgm:prSet/>
      <dgm:spPr/>
      <dgm:t>
        <a:bodyPr/>
        <a:lstStyle/>
        <a:p>
          <a:endParaRPr lang="en-US"/>
        </a:p>
      </dgm:t>
    </dgm:pt>
    <dgm:pt modelId="{354AB5B7-8880-4D88-B258-91E1FE8C18AF}">
      <dgm:prSet custT="1"/>
      <dgm:spPr/>
      <dgm:t>
        <a:bodyPr/>
        <a:lstStyle/>
        <a:p>
          <a:r>
            <a:rPr lang="en-US" sz="2000" dirty="0"/>
            <a:t>All WASH training and activities are embedded with gender equity building. All HCFs develop workplace GBV policy.</a:t>
          </a:r>
        </a:p>
      </dgm:t>
    </dgm:pt>
    <dgm:pt modelId="{58E61033-E13F-40FE-A256-753323E954C0}" type="parTrans" cxnId="{5AC5F410-D9B4-4632-A31C-B00DDFDD12B3}">
      <dgm:prSet/>
      <dgm:spPr/>
      <dgm:t>
        <a:bodyPr/>
        <a:lstStyle/>
        <a:p>
          <a:endParaRPr lang="en-US"/>
        </a:p>
      </dgm:t>
    </dgm:pt>
    <dgm:pt modelId="{217FC621-84A7-4725-9446-916FA981B6BE}" type="sibTrans" cxnId="{5AC5F410-D9B4-4632-A31C-B00DDFDD12B3}">
      <dgm:prSet/>
      <dgm:spPr/>
      <dgm:t>
        <a:bodyPr/>
        <a:lstStyle/>
        <a:p>
          <a:endParaRPr lang="en-US"/>
        </a:p>
      </dgm:t>
    </dgm:pt>
    <dgm:pt modelId="{84F2C2BF-A56B-4826-B560-030A9AB25AD7}">
      <dgm:prSet custT="1"/>
      <dgm:spPr/>
      <dgm:t>
        <a:bodyPr/>
        <a:lstStyle/>
        <a:p>
          <a:r>
            <a:rPr lang="en-US" sz="2000" dirty="0"/>
            <a:t>Understanding of women’s infrastructure needs, e.g. menstrual hygiene, access to toilets by pregnant women.</a:t>
          </a:r>
        </a:p>
      </dgm:t>
    </dgm:pt>
    <dgm:pt modelId="{FB9FB5A0-C7F9-4578-8602-7ACC08733590}" type="parTrans" cxnId="{5CD468D4-B002-49D9-B44F-CCCC7A67CE99}">
      <dgm:prSet/>
      <dgm:spPr/>
      <dgm:t>
        <a:bodyPr/>
        <a:lstStyle/>
        <a:p>
          <a:endParaRPr lang="en-US"/>
        </a:p>
      </dgm:t>
    </dgm:pt>
    <dgm:pt modelId="{AC679FF7-8204-4B91-90F2-2793CF73F7B2}" type="sibTrans" cxnId="{5CD468D4-B002-49D9-B44F-CCCC7A67CE99}">
      <dgm:prSet/>
      <dgm:spPr/>
      <dgm:t>
        <a:bodyPr/>
        <a:lstStyle/>
        <a:p>
          <a:endParaRPr lang="en-US"/>
        </a:p>
      </dgm:t>
    </dgm:pt>
    <dgm:pt modelId="{7A525E3F-F22F-40EA-9C24-DC96F03BAAA9}">
      <dgm:prSet custT="1"/>
      <dgm:spPr/>
      <dgm:t>
        <a:bodyPr/>
        <a:lstStyle/>
        <a:p>
          <a:r>
            <a:rPr lang="en-US" sz="2000" dirty="0"/>
            <a:t>Incorporation of community gender network or other existing resources in WASH Fit (WHO WASH Facility Improvement Tool) activities.</a:t>
          </a:r>
        </a:p>
      </dgm:t>
    </dgm:pt>
    <dgm:pt modelId="{885E5CFF-79F7-49A5-8E3B-74F267BAE79E}" type="parTrans" cxnId="{271720AB-80A0-4E77-84A1-5DACD17CC43B}">
      <dgm:prSet/>
      <dgm:spPr/>
      <dgm:t>
        <a:bodyPr/>
        <a:lstStyle/>
        <a:p>
          <a:endParaRPr lang="en-US"/>
        </a:p>
      </dgm:t>
    </dgm:pt>
    <dgm:pt modelId="{E3605D79-F992-40FD-8174-AC5CEC869134}" type="sibTrans" cxnId="{271720AB-80A0-4E77-84A1-5DACD17CC43B}">
      <dgm:prSet/>
      <dgm:spPr/>
      <dgm:t>
        <a:bodyPr/>
        <a:lstStyle/>
        <a:p>
          <a:endParaRPr lang="en-US"/>
        </a:p>
      </dgm:t>
    </dgm:pt>
    <dgm:pt modelId="{9E37AFC2-D7C5-914F-92D7-A3BFF674CD8E}" type="pres">
      <dgm:prSet presAssocID="{BB024A0C-AF47-4F01-8C24-791F142B283E}" presName="diagram" presStyleCnt="0">
        <dgm:presLayoutVars>
          <dgm:dir/>
          <dgm:resizeHandles val="exact"/>
        </dgm:presLayoutVars>
      </dgm:prSet>
      <dgm:spPr/>
    </dgm:pt>
    <dgm:pt modelId="{A4E6B9C4-862B-094C-8296-4768EEF391CB}" type="pres">
      <dgm:prSet presAssocID="{349C4341-BAF4-449C-BA4E-6DA26F1D56EB}" presName="node" presStyleLbl="node1" presStyleIdx="0" presStyleCnt="4" custScaleX="145589">
        <dgm:presLayoutVars>
          <dgm:bulletEnabled val="1"/>
        </dgm:presLayoutVars>
      </dgm:prSet>
      <dgm:spPr/>
    </dgm:pt>
    <dgm:pt modelId="{64C64029-5020-8C43-AB5D-5B78E0694742}" type="pres">
      <dgm:prSet presAssocID="{56BF7989-7EFD-42B1-80FB-A505D17FDC15}" presName="sibTrans" presStyleCnt="0"/>
      <dgm:spPr/>
    </dgm:pt>
    <dgm:pt modelId="{7996CE4B-ECF5-9044-8B2B-23D048E99709}" type="pres">
      <dgm:prSet presAssocID="{354AB5B7-8880-4D88-B258-91E1FE8C18AF}" presName="node" presStyleLbl="node1" presStyleIdx="1" presStyleCnt="4" custScaleX="145589">
        <dgm:presLayoutVars>
          <dgm:bulletEnabled val="1"/>
        </dgm:presLayoutVars>
      </dgm:prSet>
      <dgm:spPr/>
    </dgm:pt>
    <dgm:pt modelId="{0CAD74A8-4A53-554B-A874-2E398B6DE482}" type="pres">
      <dgm:prSet presAssocID="{217FC621-84A7-4725-9446-916FA981B6BE}" presName="sibTrans" presStyleCnt="0"/>
      <dgm:spPr/>
    </dgm:pt>
    <dgm:pt modelId="{68673378-F45C-4943-BD08-B4710F644437}" type="pres">
      <dgm:prSet presAssocID="{84F2C2BF-A56B-4826-B560-030A9AB25AD7}" presName="node" presStyleLbl="node1" presStyleIdx="2" presStyleCnt="4" custScaleX="145589">
        <dgm:presLayoutVars>
          <dgm:bulletEnabled val="1"/>
        </dgm:presLayoutVars>
      </dgm:prSet>
      <dgm:spPr/>
    </dgm:pt>
    <dgm:pt modelId="{7E3AA049-076E-1043-84EB-AB0E13082CF3}" type="pres">
      <dgm:prSet presAssocID="{AC679FF7-8204-4B91-90F2-2793CF73F7B2}" presName="sibTrans" presStyleCnt="0"/>
      <dgm:spPr/>
    </dgm:pt>
    <dgm:pt modelId="{CA7E22E8-C4DE-F045-9209-F4BB63A1463E}" type="pres">
      <dgm:prSet presAssocID="{7A525E3F-F22F-40EA-9C24-DC96F03BAAA9}" presName="node" presStyleLbl="node1" presStyleIdx="3" presStyleCnt="4" custScaleX="146812">
        <dgm:presLayoutVars>
          <dgm:bulletEnabled val="1"/>
        </dgm:presLayoutVars>
      </dgm:prSet>
      <dgm:spPr/>
    </dgm:pt>
  </dgm:ptLst>
  <dgm:cxnLst>
    <dgm:cxn modelId="{706DD310-F2A6-4844-90BE-9E4FDF8FBB1E}" type="presOf" srcId="{7A525E3F-F22F-40EA-9C24-DC96F03BAAA9}" destId="{CA7E22E8-C4DE-F045-9209-F4BB63A1463E}" srcOrd="0" destOrd="0" presId="urn:microsoft.com/office/officeart/2005/8/layout/default"/>
    <dgm:cxn modelId="{5AC5F410-D9B4-4632-A31C-B00DDFDD12B3}" srcId="{BB024A0C-AF47-4F01-8C24-791F142B283E}" destId="{354AB5B7-8880-4D88-B258-91E1FE8C18AF}" srcOrd="1" destOrd="0" parTransId="{58E61033-E13F-40FE-A256-753323E954C0}" sibTransId="{217FC621-84A7-4725-9446-916FA981B6BE}"/>
    <dgm:cxn modelId="{73A0388E-D2E7-824C-8653-D4C6DB118F1C}" type="presOf" srcId="{BB024A0C-AF47-4F01-8C24-791F142B283E}" destId="{9E37AFC2-D7C5-914F-92D7-A3BFF674CD8E}" srcOrd="0" destOrd="0" presId="urn:microsoft.com/office/officeart/2005/8/layout/default"/>
    <dgm:cxn modelId="{271720AB-80A0-4E77-84A1-5DACD17CC43B}" srcId="{BB024A0C-AF47-4F01-8C24-791F142B283E}" destId="{7A525E3F-F22F-40EA-9C24-DC96F03BAAA9}" srcOrd="3" destOrd="0" parTransId="{885E5CFF-79F7-49A5-8E3B-74F267BAE79E}" sibTransId="{E3605D79-F992-40FD-8174-AC5CEC869134}"/>
    <dgm:cxn modelId="{95BA54AD-F73E-410F-8297-55C50B95BEB5}" srcId="{BB024A0C-AF47-4F01-8C24-791F142B283E}" destId="{349C4341-BAF4-449C-BA4E-6DA26F1D56EB}" srcOrd="0" destOrd="0" parTransId="{201443F0-B95A-450B-B124-80310D4B69D8}" sibTransId="{56BF7989-7EFD-42B1-80FB-A505D17FDC15}"/>
    <dgm:cxn modelId="{0AD0C4C9-0982-0448-A48D-DC2C3B277525}" type="presOf" srcId="{354AB5B7-8880-4D88-B258-91E1FE8C18AF}" destId="{7996CE4B-ECF5-9044-8B2B-23D048E99709}" srcOrd="0" destOrd="0" presId="urn:microsoft.com/office/officeart/2005/8/layout/default"/>
    <dgm:cxn modelId="{5CD468D4-B002-49D9-B44F-CCCC7A67CE99}" srcId="{BB024A0C-AF47-4F01-8C24-791F142B283E}" destId="{84F2C2BF-A56B-4826-B560-030A9AB25AD7}" srcOrd="2" destOrd="0" parTransId="{FB9FB5A0-C7F9-4578-8602-7ACC08733590}" sibTransId="{AC679FF7-8204-4B91-90F2-2793CF73F7B2}"/>
    <dgm:cxn modelId="{0FA0F1EF-941F-C446-9705-29CE4C1396C5}" type="presOf" srcId="{349C4341-BAF4-449C-BA4E-6DA26F1D56EB}" destId="{A4E6B9C4-862B-094C-8296-4768EEF391CB}" srcOrd="0" destOrd="0" presId="urn:microsoft.com/office/officeart/2005/8/layout/default"/>
    <dgm:cxn modelId="{9E1E21F8-D631-AA47-9C51-79F9C5445A20}" type="presOf" srcId="{84F2C2BF-A56B-4826-B560-030A9AB25AD7}" destId="{68673378-F45C-4943-BD08-B4710F644437}" srcOrd="0" destOrd="0" presId="urn:microsoft.com/office/officeart/2005/8/layout/default"/>
    <dgm:cxn modelId="{E3CC3020-63C7-6B43-A7A4-12D6CEBE29A7}" type="presParOf" srcId="{9E37AFC2-D7C5-914F-92D7-A3BFF674CD8E}" destId="{A4E6B9C4-862B-094C-8296-4768EEF391CB}" srcOrd="0" destOrd="0" presId="urn:microsoft.com/office/officeart/2005/8/layout/default"/>
    <dgm:cxn modelId="{6286A3FA-FED3-3E4F-8276-ACC9120EE218}" type="presParOf" srcId="{9E37AFC2-D7C5-914F-92D7-A3BFF674CD8E}" destId="{64C64029-5020-8C43-AB5D-5B78E0694742}" srcOrd="1" destOrd="0" presId="urn:microsoft.com/office/officeart/2005/8/layout/default"/>
    <dgm:cxn modelId="{8289B5BF-F8D1-CD42-B622-328CE4CDD4DE}" type="presParOf" srcId="{9E37AFC2-D7C5-914F-92D7-A3BFF674CD8E}" destId="{7996CE4B-ECF5-9044-8B2B-23D048E99709}" srcOrd="2" destOrd="0" presId="urn:microsoft.com/office/officeart/2005/8/layout/default"/>
    <dgm:cxn modelId="{916408C1-6B67-414F-B062-02B8B8BC70C5}" type="presParOf" srcId="{9E37AFC2-D7C5-914F-92D7-A3BFF674CD8E}" destId="{0CAD74A8-4A53-554B-A874-2E398B6DE482}" srcOrd="3" destOrd="0" presId="urn:microsoft.com/office/officeart/2005/8/layout/default"/>
    <dgm:cxn modelId="{E8F0EF28-904C-2D45-A681-7B9C643204B0}" type="presParOf" srcId="{9E37AFC2-D7C5-914F-92D7-A3BFF674CD8E}" destId="{68673378-F45C-4943-BD08-B4710F644437}" srcOrd="4" destOrd="0" presId="urn:microsoft.com/office/officeart/2005/8/layout/default"/>
    <dgm:cxn modelId="{AB05FBD6-09A3-054B-9F9D-964EE761179D}" type="presParOf" srcId="{9E37AFC2-D7C5-914F-92D7-A3BFF674CD8E}" destId="{7E3AA049-076E-1043-84EB-AB0E13082CF3}" srcOrd="5" destOrd="0" presId="urn:microsoft.com/office/officeart/2005/8/layout/default"/>
    <dgm:cxn modelId="{4FF9D688-31A9-7345-8CC3-DDFCE0AD8D9A}" type="presParOf" srcId="{9E37AFC2-D7C5-914F-92D7-A3BFF674CD8E}" destId="{CA7E22E8-C4DE-F045-9209-F4BB63A1463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6B9C4-862B-094C-8296-4768EEF391CB}">
      <dsp:nvSpPr>
        <dsp:cNvPr id="0" name=""/>
        <dsp:cNvSpPr/>
      </dsp:nvSpPr>
      <dsp:spPr>
        <a:xfrm>
          <a:off x="232881" y="3859"/>
          <a:ext cx="3417990" cy="1408619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Explicit training for staff on gender issues, GBV, women’s roles, how staff are valued, and making work more equitable.</a:t>
          </a:r>
        </a:p>
      </dsp:txBody>
      <dsp:txXfrm>
        <a:off x="232881" y="3859"/>
        <a:ext cx="3417990" cy="1408619"/>
      </dsp:txXfrm>
    </dsp:sp>
    <dsp:sp modelId="{7996CE4B-ECF5-9044-8B2B-23D048E99709}">
      <dsp:nvSpPr>
        <dsp:cNvPr id="0" name=""/>
        <dsp:cNvSpPr/>
      </dsp:nvSpPr>
      <dsp:spPr>
        <a:xfrm>
          <a:off x="232881" y="1647248"/>
          <a:ext cx="3417990" cy="14086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All WASH training and activities are embedded with gender equity building. All HCFs develop workplace GBV policy.</a:t>
          </a:r>
        </a:p>
      </dsp:txBody>
      <dsp:txXfrm>
        <a:off x="232881" y="1647248"/>
        <a:ext cx="3417990" cy="1408619"/>
      </dsp:txXfrm>
    </dsp:sp>
    <dsp:sp modelId="{68673378-F45C-4943-BD08-B4710F644437}">
      <dsp:nvSpPr>
        <dsp:cNvPr id="0" name=""/>
        <dsp:cNvSpPr/>
      </dsp:nvSpPr>
      <dsp:spPr>
        <a:xfrm>
          <a:off x="232881" y="3290637"/>
          <a:ext cx="3417990" cy="140861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Understanding of women’s infrastructure needs, e.g. menstrual hygiene, access to toilets by pregnant women.</a:t>
          </a:r>
        </a:p>
      </dsp:txBody>
      <dsp:txXfrm>
        <a:off x="232881" y="3290637"/>
        <a:ext cx="3417990" cy="1408619"/>
      </dsp:txXfrm>
    </dsp:sp>
    <dsp:sp modelId="{CA7E22E8-C4DE-F045-9209-F4BB63A1463E}">
      <dsp:nvSpPr>
        <dsp:cNvPr id="0" name=""/>
        <dsp:cNvSpPr/>
      </dsp:nvSpPr>
      <dsp:spPr>
        <a:xfrm>
          <a:off x="218525" y="4934026"/>
          <a:ext cx="3446702" cy="140861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Incorporation of community gender network or other existing resources in WASH Fit (WHO WASH Facility Improvement Tool) activities.</a:t>
          </a:r>
        </a:p>
      </dsp:txBody>
      <dsp:txXfrm>
        <a:off x="218525" y="4934026"/>
        <a:ext cx="3446702" cy="1408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2D392-F871-3E47-9C28-2C365116083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D71A6-19EA-5F4F-ABC2-3A2B1A1CF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4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85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7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10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78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38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64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40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87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5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76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28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08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42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50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11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effectLst/>
                <a:latin typeface="Helvetica" pitchFamily="2" charset="0"/>
              </a:rPr>
              <a:t>Workers in health care facilities need sufficient</a:t>
            </a:r>
          </a:p>
          <a:p>
            <a:r>
              <a:rPr lang="en-CA" dirty="0">
                <a:effectLst/>
                <a:latin typeface="Helvetica" pitchFamily="2" charset="0"/>
              </a:rPr>
              <a:t>quantities of safe water to provide health care services.</a:t>
            </a:r>
          </a:p>
          <a:p>
            <a:r>
              <a:rPr lang="en-CA" dirty="0">
                <a:effectLst/>
                <a:latin typeface="Helvetica" pitchFamily="2" charset="0"/>
              </a:rPr>
              <a:t>Drinking and cooking, hand hygiene, showering and</a:t>
            </a:r>
          </a:p>
          <a:p>
            <a:r>
              <a:rPr lang="en-CA" dirty="0">
                <a:effectLst/>
                <a:latin typeface="Helvetica" pitchFamily="2" charset="0"/>
              </a:rPr>
              <a:t>bathing, and a variety of general and specialized medical</a:t>
            </a:r>
          </a:p>
          <a:p>
            <a:r>
              <a:rPr lang="en-CA" dirty="0">
                <a:effectLst/>
                <a:latin typeface="Helvetica" pitchFamily="2" charset="0"/>
              </a:rPr>
              <a:t>uses all require reliable supplies of safe water. Water is</a:t>
            </a:r>
          </a:p>
          <a:p>
            <a:r>
              <a:rPr lang="en-CA" dirty="0">
                <a:effectLst/>
                <a:latin typeface="Helvetica" pitchFamily="2" charset="0"/>
              </a:rPr>
              <a:t>also essential for cleaning rooms, beds, floors, toilets,</a:t>
            </a:r>
          </a:p>
          <a:p>
            <a:r>
              <a:rPr lang="en-CA" dirty="0">
                <a:effectLst/>
                <a:latin typeface="Helvetica" pitchFamily="2" charset="0"/>
              </a:rPr>
              <a:t>sheets and laundry. It is central to patient experiences</a:t>
            </a:r>
          </a:p>
          <a:p>
            <a:r>
              <a:rPr lang="en-CA" dirty="0">
                <a:effectLst/>
                <a:latin typeface="Helvetica" pitchFamily="2" charset="0"/>
              </a:rPr>
              <a:t>of health care, as it enables them to remain hydrated, to</a:t>
            </a:r>
          </a:p>
          <a:p>
            <a:r>
              <a:rPr lang="en-CA" dirty="0">
                <a:effectLst/>
                <a:latin typeface="Helvetica" pitchFamily="2" charset="0"/>
              </a:rPr>
              <a:t>clean themselves, and to reduce the risk of infections.</a:t>
            </a:r>
          </a:p>
          <a:p>
            <a:r>
              <a:rPr lang="en-CA" dirty="0">
                <a:effectLst/>
                <a:latin typeface="Helvetica" pitchFamily="2" charset="0"/>
              </a:rPr>
              <a:t>Families and care-givers also need water to tend to</a:t>
            </a:r>
          </a:p>
          <a:p>
            <a:r>
              <a:rPr lang="en-CA" dirty="0">
                <a:effectLst/>
                <a:latin typeface="Helvetica" pitchFamily="2" charset="0"/>
              </a:rPr>
              <a:t>patients and their own needs. Without water, a health</a:t>
            </a:r>
          </a:p>
          <a:p>
            <a:r>
              <a:rPr lang="en-CA" dirty="0">
                <a:effectLst/>
                <a:latin typeface="Helvetica" pitchFamily="2" charset="0"/>
              </a:rPr>
              <a:t>care facility isn’t a health care facility.</a:t>
            </a:r>
          </a:p>
          <a:p>
            <a:r>
              <a:rPr lang="en-CA" dirty="0">
                <a:effectLst/>
                <a:latin typeface="Helvetica" pitchFamily="2" charset="0"/>
              </a:rPr>
              <a:t>Different health care facilities have different water</a:t>
            </a:r>
          </a:p>
          <a:p>
            <a:r>
              <a:rPr lang="en-CA" dirty="0">
                <a:effectLst/>
                <a:latin typeface="Helvetica" pitchFamily="2" charset="0"/>
              </a:rPr>
              <a:t>requirements depending on the type of health</a:t>
            </a:r>
          </a:p>
          <a:p>
            <a:r>
              <a:rPr lang="en-CA" dirty="0">
                <a:effectLst/>
                <a:latin typeface="Helvetica" pitchFamily="2" charset="0"/>
              </a:rPr>
              <a:t>services offered and the scale of the facility. The</a:t>
            </a:r>
          </a:p>
          <a:p>
            <a:r>
              <a:rPr lang="en-CA" dirty="0">
                <a:effectLst/>
                <a:latin typeface="Helvetica" pitchFamily="2" charset="0"/>
              </a:rPr>
              <a:t>quantity and quality of water available, the location</a:t>
            </a:r>
          </a:p>
          <a:p>
            <a:r>
              <a:rPr lang="en-CA" dirty="0">
                <a:effectLst/>
                <a:latin typeface="Helvetica" pitchFamily="2" charset="0"/>
              </a:rPr>
              <a:t>and accessibility of water points within the health</a:t>
            </a:r>
          </a:p>
          <a:p>
            <a:endParaRPr lang="en-US" dirty="0"/>
          </a:p>
          <a:p>
            <a:r>
              <a:rPr lang="en-US" dirty="0"/>
              <a:t>JMP report 2019 p. 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11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effectLst/>
                <a:latin typeface="Helvetica" pitchFamily="2" charset="0"/>
              </a:rPr>
              <a:t>Workers in health care facilities need sufficient</a:t>
            </a:r>
          </a:p>
          <a:p>
            <a:r>
              <a:rPr lang="en-CA" dirty="0">
                <a:effectLst/>
                <a:latin typeface="Helvetica" pitchFamily="2" charset="0"/>
              </a:rPr>
              <a:t>quantities of safe water to provide health care services.</a:t>
            </a:r>
          </a:p>
          <a:p>
            <a:r>
              <a:rPr lang="en-CA" dirty="0">
                <a:effectLst/>
                <a:latin typeface="Helvetica" pitchFamily="2" charset="0"/>
              </a:rPr>
              <a:t>Drinking and cooking, hand hygiene, showering and</a:t>
            </a:r>
          </a:p>
          <a:p>
            <a:r>
              <a:rPr lang="en-CA" dirty="0">
                <a:effectLst/>
                <a:latin typeface="Helvetica" pitchFamily="2" charset="0"/>
              </a:rPr>
              <a:t>bathing, and a variety of general and specialized medical</a:t>
            </a:r>
          </a:p>
          <a:p>
            <a:r>
              <a:rPr lang="en-CA" dirty="0">
                <a:effectLst/>
                <a:latin typeface="Helvetica" pitchFamily="2" charset="0"/>
              </a:rPr>
              <a:t>uses all require reliable supplies of safe water. Water is</a:t>
            </a:r>
          </a:p>
          <a:p>
            <a:r>
              <a:rPr lang="en-CA" dirty="0">
                <a:effectLst/>
                <a:latin typeface="Helvetica" pitchFamily="2" charset="0"/>
              </a:rPr>
              <a:t>also essential for cleaning rooms, beds, floors, toilets,</a:t>
            </a:r>
          </a:p>
          <a:p>
            <a:r>
              <a:rPr lang="en-CA" dirty="0">
                <a:effectLst/>
                <a:latin typeface="Helvetica" pitchFamily="2" charset="0"/>
              </a:rPr>
              <a:t>sheets and laundry. It is central to patient experiences</a:t>
            </a:r>
          </a:p>
          <a:p>
            <a:r>
              <a:rPr lang="en-CA" dirty="0">
                <a:effectLst/>
                <a:latin typeface="Helvetica" pitchFamily="2" charset="0"/>
              </a:rPr>
              <a:t>of health care, as it enables them to remain hydrated, to</a:t>
            </a:r>
          </a:p>
          <a:p>
            <a:r>
              <a:rPr lang="en-CA" dirty="0">
                <a:effectLst/>
                <a:latin typeface="Helvetica" pitchFamily="2" charset="0"/>
              </a:rPr>
              <a:t>clean themselves, and to reduce the risk of infections.</a:t>
            </a:r>
          </a:p>
          <a:p>
            <a:r>
              <a:rPr lang="en-CA" dirty="0">
                <a:effectLst/>
                <a:latin typeface="Helvetica" pitchFamily="2" charset="0"/>
              </a:rPr>
              <a:t>Families and care-givers also need water to tend to</a:t>
            </a:r>
          </a:p>
          <a:p>
            <a:r>
              <a:rPr lang="en-CA" dirty="0">
                <a:effectLst/>
                <a:latin typeface="Helvetica" pitchFamily="2" charset="0"/>
              </a:rPr>
              <a:t>patients and their own needs. Without water, a health</a:t>
            </a:r>
          </a:p>
          <a:p>
            <a:r>
              <a:rPr lang="en-CA" dirty="0">
                <a:effectLst/>
                <a:latin typeface="Helvetica" pitchFamily="2" charset="0"/>
              </a:rPr>
              <a:t>care facility isn’t a health care facility.</a:t>
            </a:r>
          </a:p>
          <a:p>
            <a:r>
              <a:rPr lang="en-CA" dirty="0">
                <a:effectLst/>
                <a:latin typeface="Helvetica" pitchFamily="2" charset="0"/>
              </a:rPr>
              <a:t>Different health care facilities have different water</a:t>
            </a:r>
          </a:p>
          <a:p>
            <a:r>
              <a:rPr lang="en-CA" dirty="0">
                <a:effectLst/>
                <a:latin typeface="Helvetica" pitchFamily="2" charset="0"/>
              </a:rPr>
              <a:t>requirements depending on the type of health</a:t>
            </a:r>
          </a:p>
          <a:p>
            <a:r>
              <a:rPr lang="en-CA" dirty="0">
                <a:effectLst/>
                <a:latin typeface="Helvetica" pitchFamily="2" charset="0"/>
              </a:rPr>
              <a:t>services offered and the scale of the facility. The</a:t>
            </a:r>
          </a:p>
          <a:p>
            <a:r>
              <a:rPr lang="en-CA" dirty="0">
                <a:effectLst/>
                <a:latin typeface="Helvetica" pitchFamily="2" charset="0"/>
              </a:rPr>
              <a:t>quantity and quality of water available, the location</a:t>
            </a:r>
          </a:p>
          <a:p>
            <a:r>
              <a:rPr lang="en-CA" dirty="0">
                <a:effectLst/>
                <a:latin typeface="Helvetica" pitchFamily="2" charset="0"/>
              </a:rPr>
              <a:t>and accessibility of water points within the health</a:t>
            </a:r>
          </a:p>
          <a:p>
            <a:endParaRPr lang="en-US" dirty="0"/>
          </a:p>
          <a:p>
            <a:r>
              <a:rPr lang="en-US" dirty="0"/>
              <a:t>JMP report 2019 p. 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16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39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85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50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BD71A6-19EA-5F4F-ABC2-3A2B1A1CFA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1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48D3E-CD10-2045-8CE8-BE8323379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440D81-1860-E540-B8FE-B5046A4BE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C6ACE-EE75-2D4C-A971-1CC623D8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63776-2A87-5249-ADFB-C2C6339B4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8A288-D55E-BA45-9672-26DB560C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26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109D7-C968-A64B-ADDB-DB1414D82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7FD9B-4219-4D44-9F10-966BC2B9F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F9ED8-9AB1-1C4B-B1D0-D88399E32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7D881-DC63-D647-9702-3695E6C79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4B005-9B09-BC4E-9181-4EA45F6C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09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126E53-7CAF-2E48-AB1C-C281CC5D42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1D846-5825-F74A-BF05-84DA0E98F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D5DD1-A46B-4345-B626-2421D2EB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FC371-8CF5-0649-B534-321DC61A8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EBC78-DDE9-1249-A90A-8C58F6F10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22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E7CB9-19E2-F34D-89D3-BAB1E817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07A42-B1BE-B942-B1D0-0A92B39A4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D0E9C-3CC4-184D-9892-BA1C42A9D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3DB04-BBA5-D84E-BA9A-5AD465C63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E1310-C092-9B48-87CD-8DE32A47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5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D795A-35C5-7640-B21F-7E6EA98CA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7D595-B0A6-D340-8354-FB4D5E9EA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19C73-EBF1-2C40-87AD-584C56A6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E9739-C454-E046-8B4E-3256806B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374A3-C3A7-4542-A8C3-382D287E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01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67F45-79C5-BE40-BB50-163E0D6C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CC1-586C-AC4B-9758-0D72BB577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2F8A9-88E8-CF46-AE94-D990B730D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AA383-5746-2845-952C-1158238D2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12A47-7F20-C245-BBF9-F5B5107E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C5D3B-C3B2-CA43-97B2-363DCC4A4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4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33DBD-675F-B143-8165-C14C7E7C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F4CEA-A8CE-5644-97FF-A14AB4F34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495BE6-1CB0-6344-BE2D-0BD350853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F9ADB-72FF-1F49-957F-23660D5B9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FDBAC3-97EB-C645-B12C-9D64CEC19E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6BDC7-3690-3046-9109-D47ACDBC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EC8870-C399-734E-878E-8A6A7400D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F549B7-EE11-5948-BBAC-902ECF43D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96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27ECE-7046-CA46-9E48-2C91413C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BB809D-0EEF-804E-A0D5-29AC55A57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53E11-5866-F742-8D5C-E0EE57E1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28869-01CC-D246-AE6A-9F56E14C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86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F9F9A2-B4D7-1A42-9A99-207528A2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AE9E5-7027-8B4F-8AC6-B23DAF9BF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4F117-0856-C344-BE2E-1B007D39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9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567D8-D75E-CA44-88AB-6A604453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FBB92-6B39-0B49-8BD4-E823A31D3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7AE6B-7613-564E-B71F-36EE427F0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FE450-10EB-F243-8951-FF5F5E95E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A5374-15B0-6440-83CC-C99FAE286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43529-E038-BA4B-A4DD-C3D9DF001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5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BCF4D-98D6-6C4E-B35B-33F6E7CF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AF51F8-4135-4E4B-8488-7EB30576BE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81A35B-7D18-5644-A889-E62C92482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1070E-5F32-424E-9320-7F05401DB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D52EE-797D-C345-A546-195D1DADAD2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EED45-0704-1441-B235-8D48018C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6FB20-DF50-B74E-9F27-A02D493E0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5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FD03DA-3A15-B04D-A551-A41D1CEC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BB523-46AB-DA40-85E9-F54AF76EA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AC1FA-E00B-7640-A307-DB3BF0A7D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52EE-797D-C345-A546-195D1DADAD26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0E39B-D6CB-AD4E-8174-8A1AF02AE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3F379-292B-A74C-8E58-7863B51AB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A27FE-273B-A245-A0E1-61AEABBC8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1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B98B6D9-1669-0ACB-3A5B-7EA99F3F9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514" y="651512"/>
            <a:ext cx="3931919" cy="3097524"/>
          </a:xfrm>
        </p:spPr>
        <p:txBody>
          <a:bodyPr>
            <a:noAutofit/>
          </a:bodyPr>
          <a:lstStyle/>
          <a:p>
            <a:r>
              <a:rPr lang="en-CA" sz="2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WASH in HCFs</a:t>
            </a:r>
            <a:br>
              <a:rPr lang="en-CA" sz="2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CA" sz="2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it include? What ar</a:t>
            </a:r>
            <a:r>
              <a:rPr lang="en-CA" sz="28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we aiming for? </a:t>
            </a:r>
            <a:br>
              <a:rPr lang="en-CA" sz="28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350CF5-BD90-B48A-48CE-8C46551F8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endParaRPr lang="en-US" sz="1900" dirty="0">
              <a:solidFill>
                <a:srgbClr val="FFFFFF"/>
              </a:solidFill>
            </a:endParaRPr>
          </a:p>
          <a:p>
            <a:r>
              <a:rPr lang="en-US" sz="1900" dirty="0">
                <a:solidFill>
                  <a:srgbClr val="FFFFFF"/>
                </a:solidFill>
              </a:rPr>
              <a:t>PDG Nancy Gilbert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FF86C0-8A2B-E04C-AFF7-F0847AC107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986" y="5256356"/>
            <a:ext cx="5494272" cy="1272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9007AB-4A64-4C44-A0D8-886A8EDEC2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431" y="334240"/>
            <a:ext cx="6589210" cy="43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Hygiene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5A785-A693-6443-919C-CF0A66802C01}"/>
              </a:ext>
            </a:extLst>
          </p:cNvPr>
          <p:cNvSpPr txBox="1"/>
          <p:nvPr/>
        </p:nvSpPr>
        <p:spPr>
          <a:xfrm>
            <a:off x="4519595" y="508265"/>
            <a:ext cx="7181873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Handwashing with Soap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 rub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considerations: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 handwashing stations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handwashing stations are near points of care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 toilets and food prep areas</a:t>
            </a:r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Adequate Supplies i.e. soap, hand rub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Signage (posters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C49598-EAF0-2A46-80AE-905039E51F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754" y="-114459"/>
            <a:ext cx="3654307" cy="53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2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Hygiene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9830F-5EE6-C34C-86D8-3B22DEE7D6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3358" y="-10691"/>
            <a:ext cx="4188642" cy="53220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169EBF-021C-CF47-8C12-4B17EA3CC717}"/>
              </a:ext>
            </a:extLst>
          </p:cNvPr>
          <p:cNvSpPr txBox="1"/>
          <p:nvPr/>
        </p:nvSpPr>
        <p:spPr>
          <a:xfrm>
            <a:off x="2691546" y="508265"/>
            <a:ext cx="50994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Building: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How, when, where of hand washing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5 moments (staff)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Guidance posters (patients, guardians)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to wash hands with soap, and when to use alcohol rub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washing observation and feedback (WHO)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adequate supplies</a:t>
            </a:r>
          </a:p>
          <a:p>
            <a:endParaRPr lang="en-US" sz="24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4698E7-5A59-A447-9D51-873FB8395B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49" y="1098230"/>
            <a:ext cx="2211843" cy="31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Hygiene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FEA0D-9143-8A4A-ACBA-527984BBB4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67" y="232411"/>
            <a:ext cx="3442682" cy="4869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150C57-5DD3-934F-AD9A-747CD7B948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010" y="322446"/>
            <a:ext cx="3360560" cy="4753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BC7E6-F53B-0C4D-AC6B-7E5DC0CF2E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298" y="411950"/>
            <a:ext cx="3360561" cy="475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8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Environme</a:t>
            </a:r>
            <a:r>
              <a:rPr lang="en-US" sz="2800" dirty="0">
                <a:solidFill>
                  <a:srgbClr val="FFFFFF"/>
                </a:solidFill>
              </a:rPr>
              <a:t>ntal Cleaning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B1E1D9FB-515F-2741-BA3B-586B3F0A90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-264" y="-1397727"/>
            <a:ext cx="12192000" cy="66692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2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Environme</a:t>
            </a:r>
            <a:r>
              <a:rPr lang="en-US" sz="2800" dirty="0">
                <a:solidFill>
                  <a:srgbClr val="FFFFFF"/>
                </a:solidFill>
              </a:rPr>
              <a:t>ntal Cleaning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5A785-A693-6443-919C-CF0A66802C01}"/>
              </a:ext>
            </a:extLst>
          </p:cNvPr>
          <p:cNvSpPr txBox="1"/>
          <p:nvPr/>
        </p:nvSpPr>
        <p:spPr>
          <a:xfrm>
            <a:off x="4519595" y="508265"/>
            <a:ext cx="7181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1" name="Picture 10" descr="A group of people cleaning a room&#10;&#10;Description automatically generated with low confidence">
            <a:extLst>
              <a:ext uri="{FF2B5EF4-FFF2-40B4-BE49-F238E27FC236}">
                <a16:creationId xmlns:a16="http://schemas.microsoft.com/office/drawing/2014/main" id="{9913770D-0DAC-CD4C-8057-A2EF0C800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-1" y="0"/>
            <a:ext cx="4872389" cy="53113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B1A744-043C-AE4C-AD50-B702CCE597AF}"/>
              </a:ext>
            </a:extLst>
          </p:cNvPr>
          <p:cNvSpPr txBox="1"/>
          <p:nvPr/>
        </p:nvSpPr>
        <p:spPr>
          <a:xfrm>
            <a:off x="5355618" y="403761"/>
            <a:ext cx="7181873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Facility: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 done regularly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Properly: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 top to bottom,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proportion of chlorine etc.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Adequate mops and buckets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Facility: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Grounds kept tidy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5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Environme</a:t>
            </a:r>
            <a:r>
              <a:rPr lang="en-US" sz="2800" dirty="0">
                <a:solidFill>
                  <a:srgbClr val="FFFFFF"/>
                </a:solidFill>
              </a:rPr>
              <a:t>ntal Cleaning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5A785-A693-6443-919C-CF0A66802C01}"/>
              </a:ext>
            </a:extLst>
          </p:cNvPr>
          <p:cNvSpPr txBox="1"/>
          <p:nvPr/>
        </p:nvSpPr>
        <p:spPr>
          <a:xfrm>
            <a:off x="4519595" y="508265"/>
            <a:ext cx="7181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B1A744-043C-AE4C-AD50-B702CCE597AF}"/>
              </a:ext>
            </a:extLst>
          </p:cNvPr>
          <p:cNvSpPr txBox="1"/>
          <p:nvPr/>
        </p:nvSpPr>
        <p:spPr>
          <a:xfrm>
            <a:off x="561538" y="1083030"/>
            <a:ext cx="381451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Building: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correct cleaning methods e.g. Soapbox Collaborative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adequate supplies 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supply usage and stocking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1A613A-CF26-6D48-8D2B-15049A22E2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4794" y="13063"/>
            <a:ext cx="7626127" cy="52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7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72" y="5271515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Waste Management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5A785-A693-6443-919C-CF0A66802C01}"/>
              </a:ext>
            </a:extLst>
          </p:cNvPr>
          <p:cNvSpPr txBox="1"/>
          <p:nvPr/>
        </p:nvSpPr>
        <p:spPr>
          <a:xfrm>
            <a:off x="4519595" y="508265"/>
            <a:ext cx="7181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6A4AD-9CF7-6B4A-A0BB-BEB26AFEFA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29" y="-986971"/>
            <a:ext cx="12548913" cy="629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Waste Management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5A785-A693-6443-919C-CF0A66802C01}"/>
              </a:ext>
            </a:extLst>
          </p:cNvPr>
          <p:cNvSpPr txBox="1"/>
          <p:nvPr/>
        </p:nvSpPr>
        <p:spPr>
          <a:xfrm>
            <a:off x="4519595" y="508265"/>
            <a:ext cx="7181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B1A744-043C-AE4C-AD50-B702CCE597AF}"/>
              </a:ext>
            </a:extLst>
          </p:cNvPr>
          <p:cNvSpPr txBox="1"/>
          <p:nvPr/>
        </p:nvSpPr>
        <p:spPr>
          <a:xfrm>
            <a:off x="5995773" y="124637"/>
            <a:ext cx="619622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Facility: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 separation of waste into 3 bins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Contaminated waste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waste</a:t>
            </a:r>
          </a:p>
          <a:p>
            <a:pPr lvl="1"/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 collection and storage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Storing securely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times monitored (depends on weather)</a:t>
            </a:r>
          </a:p>
          <a:p>
            <a:pPr lvl="1"/>
            <a:endParaRPr lang="en-US" sz="24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Facility: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 collection or incineration/disposal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Incinerator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Placenta pit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 pit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Protected from dogs / children</a:t>
            </a:r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C4233B-A44D-0B44-8018-C043EB4392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55" y="568706"/>
            <a:ext cx="5568060" cy="393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Waste Management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5A785-A693-6443-919C-CF0A66802C01}"/>
              </a:ext>
            </a:extLst>
          </p:cNvPr>
          <p:cNvSpPr txBox="1"/>
          <p:nvPr/>
        </p:nvSpPr>
        <p:spPr>
          <a:xfrm>
            <a:off x="4519595" y="508265"/>
            <a:ext cx="7181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B1A744-043C-AE4C-AD50-B702CCE597AF}"/>
              </a:ext>
            </a:extLst>
          </p:cNvPr>
          <p:cNvSpPr txBox="1"/>
          <p:nvPr/>
        </p:nvSpPr>
        <p:spPr>
          <a:xfrm>
            <a:off x="221902" y="651955"/>
            <a:ext cx="3841242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Building: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 segregation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 handling (collection &amp; storage)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Incinerator 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air quality issues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use (burn temps, time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PPE</a:t>
            </a:r>
          </a:p>
          <a:p>
            <a:pPr lvl="1"/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6A9AF5-7684-AA4E-BD90-9193EC23DE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407" y="0"/>
            <a:ext cx="7963148" cy="528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1"/>
            <a:ext cx="11542722" cy="196596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6E77F-BF98-A8CD-35A8-A60BA9D6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50" y="521208"/>
            <a:ext cx="10754437" cy="1627632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Cross-cutting issues: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2447552"/>
            <a:ext cx="11542722" cy="408871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5B694-BABF-9E46-AD59-6EE6A2D086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574" y="2505950"/>
            <a:ext cx="6339237" cy="397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9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9E6077-52F5-19E2-7A40-F936A27C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1" y="4589795"/>
            <a:ext cx="12001524" cy="146597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2700" dirty="0"/>
              <a:t>Basic Definition: </a:t>
            </a:r>
            <a:br>
              <a:rPr lang="en-US" sz="4000" dirty="0"/>
            </a:b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water, sanitation and hygiene infrastructure, resources, services, and practices in a healthcare setting.</a:t>
            </a:r>
            <a:br>
              <a:rPr kumimoji="0" lang="en-US" sz="4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endParaRPr lang="en-US" sz="4000" dirty="0"/>
          </a:p>
        </p:txBody>
      </p:sp>
      <p:pic>
        <p:nvPicPr>
          <p:cNvPr id="10" name="Content Placeholder 9" descr="A group of women wearing face masks&#10;&#10;Description automatically generated with low confidence">
            <a:extLst>
              <a:ext uri="{FF2B5EF4-FFF2-40B4-BE49-F238E27FC236}">
                <a16:creationId xmlns:a16="http://schemas.microsoft.com/office/drawing/2014/main" id="{236C241F-22D4-DD71-28D8-98D4B7F15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32"/>
            <a:ext cx="12191980" cy="424475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A26254-7C42-F9D5-A037-D06CF97ED8FB}"/>
              </a:ext>
            </a:extLst>
          </p:cNvPr>
          <p:cNvSpPr txBox="1">
            <a:spLocks/>
          </p:cNvSpPr>
          <p:nvPr/>
        </p:nvSpPr>
        <p:spPr>
          <a:xfrm>
            <a:off x="2421397" y="4245191"/>
            <a:ext cx="9770603" cy="2155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7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E5470C-A9B6-FA28-D922-DA0FCB4B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</a:rPr>
              <a:t>Embedding Gender Dimensions and Women’s Empowerment</a:t>
            </a:r>
          </a:p>
        </p:txBody>
      </p:sp>
      <p:pic>
        <p:nvPicPr>
          <p:cNvPr id="6" name="Picture 5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B23A145B-3174-8F08-CB18-B6599E0A20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539" y="272956"/>
            <a:ext cx="3776170" cy="6346505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72E60A-6BDB-F5F4-FC89-ACCD17A49C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4670641"/>
              </p:ext>
            </p:extLst>
          </p:nvPr>
        </p:nvGraphicFramePr>
        <p:xfrm>
          <a:off x="4134810" y="272956"/>
          <a:ext cx="3883753" cy="6346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0710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5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33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6B375-7D93-DFDA-5FE7-49B4C3DB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Equity – ensuring access</a:t>
            </a:r>
          </a:p>
        </p:txBody>
      </p:sp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C6CD7C1-454A-FA39-8189-11524B8667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9" y="2454903"/>
            <a:ext cx="3442801" cy="4080254"/>
          </a:xfrm>
          <a:prstGeom prst="rect">
            <a:avLst/>
          </a:prstGeom>
        </p:spPr>
      </p:pic>
      <p:pic>
        <p:nvPicPr>
          <p:cNvPr id="12" name="Picture 11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045ECCD3-86F6-3A8E-CC7E-ADDC68BA55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260" y="2454902"/>
            <a:ext cx="3442803" cy="1958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41CDE-C9C5-0B47-2F70-198817F770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3941061" y="4572285"/>
            <a:ext cx="3447288" cy="1956816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3436E-27D7-9840-968F-75CFDB79BD93}"/>
              </a:ext>
            </a:extLst>
          </p:cNvPr>
          <p:cNvSpPr txBox="1"/>
          <p:nvPr/>
        </p:nvSpPr>
        <p:spPr>
          <a:xfrm>
            <a:off x="8046720" y="1123406"/>
            <a:ext cx="333102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Climate Change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Mitigating the impacts of climate change and building resilience into the WASH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Preparing for droughts and/or floods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Extreme temperatures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4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1"/>
            <a:ext cx="11542722" cy="196596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6E77F-BF98-A8CD-35A8-A60BA9D6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50" y="521208"/>
            <a:ext cx="10754437" cy="162763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2447552"/>
            <a:ext cx="11542722" cy="408871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50108-4C1C-BAE2-7DD9-0C5CE1994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451" y="2776737"/>
            <a:ext cx="10754436" cy="342923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</a:rPr>
              <a:t>Contact</a:t>
            </a:r>
          </a:p>
          <a:p>
            <a:pPr marL="0" indent="0">
              <a:buNone/>
            </a:pPr>
            <a:endParaRPr lang="en-US" sz="3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3000" dirty="0">
                <a:solidFill>
                  <a:srgbClr val="FFFFFF"/>
                </a:solidFill>
              </a:rPr>
              <a:t>Dr. Nancy Gilbert</a:t>
            </a:r>
          </a:p>
          <a:p>
            <a:pPr marL="0" indent="0">
              <a:buNone/>
            </a:pPr>
            <a:r>
              <a:rPr lang="en-US" sz="3000" dirty="0" err="1">
                <a:solidFill>
                  <a:srgbClr val="FFFFFF"/>
                </a:solidFill>
              </a:rPr>
              <a:t>nancy.gilbert@transforminternational.org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8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Water supply – quantity and quality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35540-1DDD-9390-F6BF-B1BB2C9134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8400" y="0"/>
            <a:ext cx="5504103" cy="5280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BB3BDE-D63F-5548-8DDC-34E8DF7F0DE9}"/>
              </a:ext>
            </a:extLst>
          </p:cNvPr>
          <p:cNvSpPr txBox="1"/>
          <p:nvPr/>
        </p:nvSpPr>
        <p:spPr>
          <a:xfrm>
            <a:off x="371475" y="179649"/>
            <a:ext cx="585787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needed:</a:t>
            </a: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Handwashing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procedures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(e.g., cleaning wounds, irrigating tissue)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hygiene &amp; bathing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(newborns, mothers, other inpatients)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Drinking water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(including oral medications)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Disinfecting and sterilizing medical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certain medical devices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 CPAP machine, nebulizer)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Sanitation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(including latrines, fecal waste management)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hygiene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(cleaning floors and surfaces)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Disposal of hazardous waste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activities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Water supply – quantity and quality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5A785-A693-6443-919C-CF0A66802C01}"/>
              </a:ext>
            </a:extLst>
          </p:cNvPr>
          <p:cNvSpPr txBox="1"/>
          <p:nvPr/>
        </p:nvSpPr>
        <p:spPr>
          <a:xfrm>
            <a:off x="6958035" y="508265"/>
            <a:ext cx="474343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vary depending on situation</a:t>
            </a:r>
          </a:p>
          <a:p>
            <a:endParaRPr lang="en-US" sz="24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C18C5-F198-5C46-AEC5-8D1D6FD87B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92" y="10691"/>
            <a:ext cx="6769441" cy="52537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F6F1F2-DC6A-A24E-8A10-0787D5FF4C0B}"/>
              </a:ext>
            </a:extLst>
          </p:cNvPr>
          <p:cNvSpPr txBox="1"/>
          <p:nvPr/>
        </p:nvSpPr>
        <p:spPr>
          <a:xfrm>
            <a:off x="7080069" y="4663440"/>
            <a:ext cx="4923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*International Society for Infectious Diseases, Guide to Infection Control, </a:t>
            </a:r>
            <a:r>
              <a:rPr lang="en-US" sz="1400" dirty="0" err="1"/>
              <a:t>ch.</a:t>
            </a:r>
            <a:r>
              <a:rPr lang="en-US" sz="1400" dirty="0"/>
              <a:t> 19</a:t>
            </a:r>
          </a:p>
        </p:txBody>
      </p:sp>
    </p:spTree>
    <p:extLst>
      <p:ext uri="{BB962C8B-B14F-4D97-AF65-F5344CB8AC3E}">
        <p14:creationId xmlns:p14="http://schemas.microsoft.com/office/powerpoint/2010/main" val="17756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FB28BB-3921-2B9D-A03F-9FB71EA0BD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691"/>
            <a:ext cx="6658400" cy="53220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Water supply – quantity and quality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5A785-A693-6443-919C-CF0A66802C01}"/>
              </a:ext>
            </a:extLst>
          </p:cNvPr>
          <p:cNvSpPr txBox="1"/>
          <p:nvPr/>
        </p:nvSpPr>
        <p:spPr>
          <a:xfrm>
            <a:off x="6958035" y="508265"/>
            <a:ext cx="47434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b="1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quality:</a:t>
            </a: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Filters and/or chlorination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water quality guidelines</a:t>
            </a:r>
            <a:endParaRPr lang="en-US" sz="1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8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Water supply – quantity and quality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B3BDE-D63F-5548-8DDC-34E8DF7F0DE9}"/>
              </a:ext>
            </a:extLst>
          </p:cNvPr>
          <p:cNvSpPr txBox="1"/>
          <p:nvPr/>
        </p:nvSpPr>
        <p:spPr>
          <a:xfrm>
            <a:off x="240846" y="375589"/>
            <a:ext cx="357994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Building: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maintenance of WASH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for addressing more complex repairs and maintenance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for and access to parts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quality testing regime (district-wide?)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review and understand test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address water quality issues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C7052D-0646-5D47-8296-C2E9698240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417" y="-1"/>
            <a:ext cx="8240583" cy="531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9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Sanitation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F34798-612E-F64D-86CA-1CDDA32C7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4" y="463890"/>
            <a:ext cx="4255027" cy="4821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498040-1433-5F4E-ABAF-F35A354C2C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821" y="478880"/>
            <a:ext cx="7298045" cy="48215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Sanitation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B3BDE-D63F-5548-8DDC-34E8DF7F0DE9}"/>
              </a:ext>
            </a:extLst>
          </p:cNvPr>
          <p:cNvSpPr txBox="1"/>
          <p:nvPr/>
        </p:nvSpPr>
        <p:spPr>
          <a:xfrm>
            <a:off x="699715" y="509429"/>
            <a:ext cx="5529635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types are possible: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 latrines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Flush or pour flush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they should be: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segregated and labelled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facilities for p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atients, and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for Guardians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Clean, no smell, no flies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MHH facilities for women and girls</a:t>
            </a:r>
          </a:p>
          <a:p>
            <a:endParaRPr lang="en-US" dirty="0"/>
          </a:p>
        </p:txBody>
      </p:sp>
      <p:pic>
        <p:nvPicPr>
          <p:cNvPr id="9" name="Picture 8" descr="A bathroom with a toilet and sink&#10;&#10;Description automatically generated with low confidence">
            <a:extLst>
              <a:ext uri="{FF2B5EF4-FFF2-40B4-BE49-F238E27FC236}">
                <a16:creationId xmlns:a16="http://schemas.microsoft.com/office/drawing/2014/main" id="{9F6CC282-0232-6A48-B423-4DE6B0B5C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6510883" y="-10691"/>
            <a:ext cx="5726442" cy="5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0E002-7AC8-2191-F720-5FAB8600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Hygiene	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F2619-A34F-7241-9107-621509485D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7" y="1"/>
            <a:ext cx="12191997" cy="528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2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4812</TotalTime>
  <Words>1014</Words>
  <Application>Microsoft Office PowerPoint</Application>
  <PresentationFormat>Widescreen</PresentationFormat>
  <Paragraphs>211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Office Theme</vt:lpstr>
      <vt:lpstr>WASH in HCFs  What does it include? What are we aiming for?  </vt:lpstr>
      <vt:lpstr>Basic Definition:  Sustainable water, sanitation and hygiene infrastructure, resources, services, and practices in a healthcare setting. </vt:lpstr>
      <vt:lpstr>Water supply – quantity and quality</vt:lpstr>
      <vt:lpstr>Water supply – quantity and quality </vt:lpstr>
      <vt:lpstr>Water supply – quantity and quality </vt:lpstr>
      <vt:lpstr>Water supply – quantity and quality</vt:lpstr>
      <vt:lpstr>Sanitation</vt:lpstr>
      <vt:lpstr>Sanitation</vt:lpstr>
      <vt:lpstr>Hygiene </vt:lpstr>
      <vt:lpstr>Hygiene </vt:lpstr>
      <vt:lpstr>Hygiene</vt:lpstr>
      <vt:lpstr>Hygiene</vt:lpstr>
      <vt:lpstr>Environmental Cleaning</vt:lpstr>
      <vt:lpstr>Environmental Cleaning </vt:lpstr>
      <vt:lpstr>Environmental Cleaning </vt:lpstr>
      <vt:lpstr>Waste Management</vt:lpstr>
      <vt:lpstr>Waste Management </vt:lpstr>
      <vt:lpstr>Waste Management </vt:lpstr>
      <vt:lpstr>Cross-cutting issues:</vt:lpstr>
      <vt:lpstr>Embedding Gender Dimensions and Women’s Empowerment</vt:lpstr>
      <vt:lpstr>Equity – ensuring access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Report on Findings</dc:title>
  <dc:creator>Microsoft Office User</dc:creator>
  <cp:lastModifiedBy>Michael Brown</cp:lastModifiedBy>
  <cp:revision>190</cp:revision>
  <cp:lastPrinted>2023-03-09T14:01:19Z</cp:lastPrinted>
  <dcterms:created xsi:type="dcterms:W3CDTF">2022-06-11T10:28:32Z</dcterms:created>
  <dcterms:modified xsi:type="dcterms:W3CDTF">2024-03-28T17:36:43Z</dcterms:modified>
</cp:coreProperties>
</file>