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34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302" r:id="rId12"/>
    <p:sldId id="303" r:id="rId13"/>
    <p:sldId id="304" r:id="rId14"/>
    <p:sldId id="306" r:id="rId15"/>
    <p:sldId id="402" r:id="rId16"/>
    <p:sldId id="317" r:id="rId17"/>
    <p:sldId id="321" r:id="rId18"/>
    <p:sldId id="323" r:id="rId19"/>
    <p:sldId id="332" r:id="rId20"/>
    <p:sldId id="4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27FD1-EC47-4D94-840F-C300CAA36B27}" v="1" dt="2023-05-09T18:21:06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7619"/>
  </p:normalViewPr>
  <p:slideViewPr>
    <p:cSldViewPr snapToGrid="0" snapToObjects="1">
      <p:cViewPr varScale="1">
        <p:scale>
          <a:sx n="97" d="100"/>
          <a:sy n="9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56895-82CB-9F42-B33C-69183D31CEE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62CB-BC6F-F944-A535-D6BDFCC9D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8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36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numbers of women delivering in HCF is increasing why is maternal mortality not going down? what could this be attributable to?</a:t>
            </a:r>
            <a:endParaRPr sz="1200"/>
          </a:p>
        </p:txBody>
      </p:sp>
      <p:sp>
        <p:nvSpPr>
          <p:cNvPr id="675" name="Google Shape;67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FFFF00"/>
                </a:highlight>
              </a:rPr>
              <a:t>DELIVERY ROOM PHOTO – Wendy Graham.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686" name="Google Shape;686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8" name="Google Shape;69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2013, 22.8% of the deaths were caused by infection (sepsis, pneumonia, tetanus, diarrhea). Of the 2.8 million babies who died, this would account for 638,400 deaths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consider the following references: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Fleischmann-Struzek C, Goldfarb DM, Schlattmann P, Schlapbach LJ, Reinhart K, Kissoon N. The global burden of paediatric and neonatal sepsis: a systematic review. Lancet Respir Med. 2018;6(3):223-230. doi:10.1016/S2213-2600(18)30063-8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Say L, Chou D, Gemmill A, et al. Global causes of maternal death: a WHO systematic analysis. Lancet Glob Health. 2014;2(6):e323-e333. doi:10.1016/S2214-109X(14)70227-X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-Molly Patrick</a:t>
            </a:r>
            <a:endParaRPr/>
          </a:p>
        </p:txBody>
      </p:sp>
      <p:sp>
        <p:nvSpPr>
          <p:cNvPr id="699" name="Google Shape;69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together with the subsequent slides could be pushed up linked with the SDGs...resolution. Human right to WASH </a:t>
            </a:r>
            <a:endParaRPr/>
          </a:p>
        </p:txBody>
      </p:sp>
      <p:sp>
        <p:nvSpPr>
          <p:cNvPr id="810" name="Google Shape;81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6" name="Google Shape;84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5" name="Google Shape;86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0" name="Google Shape;82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1" name="Google Shape;821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Supported by enabling environment** (monitoring, management, leadership, etc.).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Hygiene and sanitation have broader definitions than in community WASH - sanitation including healthcare waste management and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highlighting the need to aim at "Climate Resilience" of WASH infrastructure, resources, services, etc…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Three of these components are also part of the IPC Standard Precautions -- overlap with other sectors/programs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0" name="Google Shape;3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7" name="Google Shape;36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Gagan: Better to remove newborns from Bathing.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Skilled birth attendance and essential newborn care and care for small and sick babies.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Ask the participants to include their ideas in the chatbox </a:t>
            </a:r>
            <a:endParaRPr/>
          </a:p>
        </p:txBody>
      </p:sp>
      <p:sp>
        <p:nvSpPr>
          <p:cNvPr id="389" name="Google Shape;3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6" name="Google Shape;66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0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1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1_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165601" y="635636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737602" y="635636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84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48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9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2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7525-3065-3049-8018-6F5661F49CD6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1E9B-D957-CF4D-87FA-6AC485AA7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3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medicine/article?id=10.1371/journal.pmed.100177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who.int/news-room/fact-sheets/detail/maternal-mortality" TargetMode="External"/><Relationship Id="rId4" Type="http://schemas.openxmlformats.org/officeDocument/2006/relationships/hyperlink" Target="https://washdata.org/sites/default/files/documents/reports/2019-04/JMP-2019-wash-in-hcf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mcpublichealth.biomedcentral.com/articles/10.1186/1471-2458-11-S3-S1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hyperlink" Target="https://apps.who.int/gb/ebwha/pdf_files/WHA72/A72_R7-en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7B9BD-F2B4-0F49-9E64-C76E00E91A4B}"/>
              </a:ext>
            </a:extLst>
          </p:cNvPr>
          <p:cNvSpPr txBox="1"/>
          <p:nvPr/>
        </p:nvSpPr>
        <p:spPr>
          <a:xfrm>
            <a:off x="409442" y="2212510"/>
            <a:ext cx="6766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venir Book" panose="02000503020000020003" pitchFamily="2" charset="0"/>
              </a:rPr>
              <a:t>WASH in </a:t>
            </a:r>
            <a:br>
              <a:rPr lang="en-US" sz="5400" dirty="0">
                <a:latin typeface="Avenir Book" panose="02000503020000020003" pitchFamily="2" charset="0"/>
              </a:rPr>
            </a:br>
            <a:r>
              <a:rPr lang="en-US" sz="5400" dirty="0">
                <a:latin typeface="Avenir Book" panose="02000503020000020003" pitchFamily="2" charset="0"/>
              </a:rPr>
              <a:t>Healthcare Facilities</a:t>
            </a: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4C059-968B-814E-B039-B722772D3D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97" y="78557"/>
            <a:ext cx="4236700" cy="1445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5DDC5-DE85-3241-A07B-4CCB4EDFB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722" y="2862564"/>
            <a:ext cx="4731419" cy="4729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6A0215-999D-930D-E32A-DF7492B7CD73}"/>
              </a:ext>
            </a:extLst>
          </p:cNvPr>
          <p:cNvSpPr txBox="1"/>
          <p:nvPr/>
        </p:nvSpPr>
        <p:spPr>
          <a:xfrm>
            <a:off x="409442" y="3966836"/>
            <a:ext cx="2410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venir Book" panose="02000503020000020003" pitchFamily="2" charset="0"/>
              </a:rPr>
              <a:t>An 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2763D3-D3DC-009C-DBAA-7C930E6D96D8}"/>
              </a:ext>
            </a:extLst>
          </p:cNvPr>
          <p:cNvSpPr txBox="1"/>
          <p:nvPr/>
        </p:nvSpPr>
        <p:spPr>
          <a:xfrm>
            <a:off x="409442" y="4443890"/>
            <a:ext cx="229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Lindsay Denny, MPH</a:t>
            </a:r>
          </a:p>
        </p:txBody>
      </p:sp>
      <p:pic>
        <p:nvPicPr>
          <p:cNvPr id="11" name="Google Shape;346;p51" descr="A picture containing object &#10; &#10;Description automatically generated">
            <a:extLst>
              <a:ext uri="{FF2B5EF4-FFF2-40B4-BE49-F238E27FC236}">
                <a16:creationId xmlns:a16="http://schemas.microsoft.com/office/drawing/2014/main" id="{028B6F49-CA16-AA96-6C64-0A50ADC59F4A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321" y="428263"/>
            <a:ext cx="5620303" cy="74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09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5"/>
          <p:cNvSpPr txBox="1">
            <a:spLocks noGrp="1"/>
          </p:cNvSpPr>
          <p:nvPr>
            <p:ph type="body" idx="1"/>
          </p:nvPr>
        </p:nvSpPr>
        <p:spPr>
          <a:xfrm>
            <a:off x="838199" y="165984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Physicians have been calling for improved hygiene as part of the strategy to reduce morbidity and mortality among patients for several centuries: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1795 - Alexander Gordon asserted that </a:t>
            </a:r>
            <a:r>
              <a:rPr lang="en-US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deaths from puerperal fever could be prevented with greater cleanliness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and that ‘‘nurses and physicians ought carefully to wash themselves’’ after contact with an infected patient (</a:t>
            </a: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Velleman, 2014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1800’s - Ignaz Semmelweis </a:t>
            </a:r>
            <a:r>
              <a:rPr lang="en-US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reduced maternal deaths in HCF by requiring doctors to wash their hands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 chlorine solution before examining women in labor (</a:t>
            </a: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Velleman, 2014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  <p:sp>
        <p:nvSpPr>
          <p:cNvPr id="669" name="Google Shape;669;p85"/>
          <p:cNvSpPr txBox="1"/>
          <p:nvPr/>
        </p:nvSpPr>
        <p:spPr>
          <a:xfrm>
            <a:off x="539578" y="708454"/>
            <a:ext cx="1111284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WASH and HEALTH ARE NOT NEW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85"/>
          <p:cNvSpPr/>
          <p:nvPr/>
        </p:nvSpPr>
        <p:spPr>
          <a:xfrm>
            <a:off x="0" y="526502"/>
            <a:ext cx="12192000" cy="814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The Principles of WASH &amp; Health Are NOT New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671" name="Google Shape;671;p85" descr="A picture containing object &#10; 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0" y="6193136"/>
            <a:ext cx="4624880" cy="57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6"/>
          <p:cNvSpPr txBox="1">
            <a:spLocks noGrp="1"/>
          </p:cNvSpPr>
          <p:nvPr>
            <p:ph type="body" idx="1"/>
          </p:nvPr>
        </p:nvSpPr>
        <p:spPr>
          <a:xfrm>
            <a:off x="269600" y="1441933"/>
            <a:ext cx="5826300" cy="51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push for women to give birth in HCF has been essential to international strategies to improve the health of mothers and babies in the developing world.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4318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Ensuring all births are assisted by a skilled birth attendant is a critical strategy for reducing maternal and newborn morbidity and mortality.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43180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Inadequate or non-existent care during pregnancy and delivery was responsible for the death of </a:t>
            </a: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295,000 mothers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2017 and </a:t>
            </a: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2.5 million newborns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the first month of life in 2018.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8" name="Google Shape;678;p86"/>
          <p:cNvSpPr/>
          <p:nvPr/>
        </p:nvSpPr>
        <p:spPr>
          <a:xfrm>
            <a:off x="0" y="565265"/>
            <a:ext cx="12192000" cy="8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 Push for Healthcare Facility Births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679" name="Google Shape;679;p86" descr="A picture containing objec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0" y="6193136"/>
            <a:ext cx="4624878" cy="57811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86"/>
          <p:cNvSpPr txBox="1"/>
          <p:nvPr/>
        </p:nvSpPr>
        <p:spPr>
          <a:xfrm>
            <a:off x="8335700" y="5584733"/>
            <a:ext cx="34068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4C4C4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-US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UNICEF/WHO, 2019</a:t>
            </a:r>
            <a:r>
              <a:rPr lang="en-US" sz="1000" b="0" i="0" u="none" strike="noStrike" cap="none">
                <a:solidFill>
                  <a:srgbClr val="4C4C4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 </a:t>
            </a:r>
            <a:r>
              <a:rPr lang="en-US" sz="10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WHO (2019)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2" name="Google Shape;682;p8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333" y="1853665"/>
            <a:ext cx="5345786" cy="379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6"/>
          <a:stretch/>
        </p:blipFill>
        <p:spPr>
          <a:xfrm>
            <a:off x="0" y="704447"/>
            <a:ext cx="12192000" cy="6153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87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12192000" cy="1527858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400"/>
              <a:buNone/>
            </a:pPr>
            <a:r>
              <a:rPr lang="en-US" sz="3600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WASH provision is </a:t>
            </a:r>
            <a:r>
              <a:rPr lang="en-US" sz="3600" b="1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inadequate</a:t>
            </a:r>
            <a:r>
              <a:rPr lang="en-US" sz="3600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in many </a:t>
            </a:r>
            <a:br>
              <a:rPr lang="en-US" sz="3600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</a:br>
            <a:r>
              <a:rPr lang="en-US" sz="3600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healthcare facilities in LMICs, including </a:t>
            </a:r>
            <a:r>
              <a:rPr lang="en-US" sz="3600" b="1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labor wards. </a:t>
            </a:r>
            <a:endParaRPr sz="3600" dirty="0">
              <a:solidFill>
                <a:srgbClr val="00B0F0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9"/>
          <p:cNvSpPr txBox="1">
            <a:spLocks noGrp="1"/>
          </p:cNvSpPr>
          <p:nvPr>
            <p:ph type="body" idx="1"/>
          </p:nvPr>
        </p:nvSpPr>
        <p:spPr>
          <a:xfrm>
            <a:off x="331694" y="1079072"/>
            <a:ext cx="3513684" cy="4849637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Globally, around </a:t>
            </a:r>
            <a:b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million of the </a:t>
            </a:r>
            <a:br>
              <a:rPr lang="en-US"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4.1 million maternal and neonatal deaths per year </a:t>
            </a: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be related to unhygienic birthing practices (</a:t>
            </a:r>
            <a:r>
              <a:rPr lang="en-US" sz="3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Blencowe, 2010</a:t>
            </a:r>
            <a:r>
              <a:rPr lang="en-US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</p:txBody>
      </p:sp>
      <p:sp>
        <p:nvSpPr>
          <p:cNvPr id="702" name="Google Shape;702;p89"/>
          <p:cNvSpPr/>
          <p:nvPr/>
        </p:nvSpPr>
        <p:spPr>
          <a:xfrm>
            <a:off x="-28976" y="-81023"/>
            <a:ext cx="12330514" cy="8956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 Maternal and Neonatal Mortality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89" descr="A picture containing object &#10; 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0" y="6193136"/>
            <a:ext cx="4624880" cy="5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89" descr="A screenshot of a cell phone &#10; 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033" y="1079069"/>
            <a:ext cx="7360218" cy="511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D0A657-4F4C-3E96-F93E-2288BABCA870}"/>
              </a:ext>
            </a:extLst>
          </p:cNvPr>
          <p:cNvSpPr/>
          <p:nvPr/>
        </p:nvSpPr>
        <p:spPr>
          <a:xfrm>
            <a:off x="0" y="1415324"/>
            <a:ext cx="12192000" cy="45257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850;p104">
            <a:extLst>
              <a:ext uri="{FF2B5EF4-FFF2-40B4-BE49-F238E27FC236}">
                <a16:creationId xmlns:a16="http://schemas.microsoft.com/office/drawing/2014/main" id="{90F5F3A8-C1CE-8A87-995E-461C69296395}"/>
              </a:ext>
            </a:extLst>
          </p:cNvPr>
          <p:cNvSpPr/>
          <p:nvPr/>
        </p:nvSpPr>
        <p:spPr>
          <a:xfrm>
            <a:off x="0" y="348714"/>
            <a:ext cx="12192000" cy="8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Global Status on WASH in HCF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37671-4B9F-B316-6648-E9685EACA477}"/>
              </a:ext>
            </a:extLst>
          </p:cNvPr>
          <p:cNvSpPr txBox="1"/>
          <p:nvPr/>
        </p:nvSpPr>
        <p:spPr>
          <a:xfrm>
            <a:off x="1678329" y="2051932"/>
            <a:ext cx="9954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 in 5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healthcare facilities lacks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services.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Least Developed Countries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, 1 in 2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lack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basic water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 in 10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healthcare facilities lacks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sanitation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services.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Least Developed Countries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, 4 in 5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basic sanitation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 in 2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healthcare facilities lack basic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hygiene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Least Developed Countries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, 2 in 3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basic hygiene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</a:p>
        </p:txBody>
      </p:sp>
      <p:pic>
        <p:nvPicPr>
          <p:cNvPr id="8" name="Google Shape;492;p67">
            <a:extLst>
              <a:ext uri="{FF2B5EF4-FFF2-40B4-BE49-F238E27FC236}">
                <a16:creationId xmlns:a16="http://schemas.microsoft.com/office/drawing/2014/main" id="{4059555E-BACD-2430-7976-071D34684C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204" y="2081384"/>
            <a:ext cx="662750" cy="6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93;p67">
            <a:extLst>
              <a:ext uri="{FF2B5EF4-FFF2-40B4-BE49-F238E27FC236}">
                <a16:creationId xmlns:a16="http://schemas.microsoft.com/office/drawing/2014/main" id="{10496C0D-5D73-9C35-9F82-4D119B57D8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204" y="3270824"/>
            <a:ext cx="662750" cy="6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94;p67">
            <a:extLst>
              <a:ext uri="{FF2B5EF4-FFF2-40B4-BE49-F238E27FC236}">
                <a16:creationId xmlns:a16="http://schemas.microsoft.com/office/drawing/2014/main" id="{F50A59E0-92CF-334C-5A19-EFB5839B97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179" y="4479592"/>
            <a:ext cx="662750" cy="6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52;p104" descr="A picture containing object &#10; &#10;Description automatically generated">
            <a:extLst>
              <a:ext uri="{FF2B5EF4-FFF2-40B4-BE49-F238E27FC236}">
                <a16:creationId xmlns:a16="http://schemas.microsoft.com/office/drawing/2014/main" id="{11731D6C-BF53-1D43-8EE1-5B800665427E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0" y="6193136"/>
            <a:ext cx="4624878" cy="57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98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0"/>
          <p:cNvSpPr/>
          <p:nvPr/>
        </p:nvSpPr>
        <p:spPr>
          <a:xfrm>
            <a:off x="0" y="0"/>
            <a:ext cx="5975798" cy="6858000"/>
          </a:xfrm>
          <a:prstGeom prst="rect">
            <a:avLst/>
          </a:prstGeom>
          <a:solidFill>
            <a:srgbClr val="173B66">
              <a:alpha val="60392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100"/>
          <p:cNvSpPr txBox="1"/>
          <p:nvPr/>
        </p:nvSpPr>
        <p:spPr>
          <a:xfrm>
            <a:off x="0" y="4859528"/>
            <a:ext cx="62892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United Nations Secretary-General </a:t>
            </a:r>
            <a:br>
              <a:rPr lang="en-US" sz="2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António Guterres </a:t>
            </a:r>
            <a:br>
              <a:rPr lang="en-US" sz="2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US" sz="26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March 22, 2018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814" name="Google Shape;814;p100"/>
          <p:cNvCxnSpPr/>
          <p:nvPr/>
        </p:nvCxnSpPr>
        <p:spPr>
          <a:xfrm>
            <a:off x="1594290" y="4561734"/>
            <a:ext cx="27807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815" name="Google Shape;815;p100"/>
          <p:cNvSpPr txBox="1"/>
          <p:nvPr/>
        </p:nvSpPr>
        <p:spPr>
          <a:xfrm>
            <a:off x="387821" y="1352122"/>
            <a:ext cx="5262442" cy="298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“Today, I am using the launch of the Water Action Decade to make a </a:t>
            </a:r>
            <a:r>
              <a:rPr lang="en-US" sz="2200" i="0" u="sng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global call to action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for water, sanitation and hygiene — or WASH —  in all healthcare facilities…We must work to prevent the spread of disease. </a:t>
            </a:r>
            <a:r>
              <a:rPr lang="en-US" sz="22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Improved water, sanitation and hygiene in health facilities is critical to this effort</a:t>
            </a:r>
            <a:r>
              <a:rPr lang="en-US" sz="220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.”</a:t>
            </a:r>
            <a:endParaRPr sz="2200" i="0" u="none" strike="noStrike" cap="none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16" name="Google Shape;816;p10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798" y="1764636"/>
            <a:ext cx="6249296" cy="40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00"/>
          <p:cNvSpPr/>
          <p:nvPr/>
        </p:nvSpPr>
        <p:spPr>
          <a:xfrm>
            <a:off x="-100208" y="-31805"/>
            <a:ext cx="12292208" cy="10695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UN Secretary-General’s Call to Action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10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00" y="1535500"/>
            <a:ext cx="5108825" cy="3831624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104"/>
          <p:cNvSpPr/>
          <p:nvPr/>
        </p:nvSpPr>
        <p:spPr>
          <a:xfrm>
            <a:off x="265500" y="4960925"/>
            <a:ext cx="11664000" cy="1030800"/>
          </a:xfrm>
          <a:prstGeom prst="wedgeRectCallout">
            <a:avLst>
              <a:gd name="adj1" fmla="val 15784"/>
              <a:gd name="adj2" fmla="val -68629"/>
            </a:avLst>
          </a:prstGeom>
          <a:solidFill>
            <a:schemeClr val="lt2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May 2019, WHO Member States passed a Resolution on WASH in Healthcare Facilities, urging governments to take action in line with the 8 Practical Steps (</a:t>
            </a:r>
            <a:r>
              <a:rPr lang="en-US" sz="21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WHA 72.7</a:t>
            </a:r>
            <a:r>
              <a:rPr lang="en-US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04"/>
          <p:cNvSpPr/>
          <p:nvPr/>
        </p:nvSpPr>
        <p:spPr>
          <a:xfrm>
            <a:off x="0" y="348714"/>
            <a:ext cx="12192000" cy="814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World Health Assembly Resolution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851" name="Google Shape;851;p104">
            <a:hlinkClick r:id="rId4"/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4776" y="1637761"/>
            <a:ext cx="5393375" cy="33231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2" name="Google Shape;852;p104" descr="A picture containing object &#10; 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0" y="6193136"/>
            <a:ext cx="4624878" cy="57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868" name="Google Shape;868;p106"/>
          <p:cNvSpPr/>
          <p:nvPr/>
        </p:nvSpPr>
        <p:spPr>
          <a:xfrm>
            <a:off x="-185255" y="-82860"/>
            <a:ext cx="12559151" cy="9625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 Practical Steps for Action on WASH in HCF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DEE9773-E577-31E4-4FF1-B281D2074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61" y="879676"/>
            <a:ext cx="10170718" cy="59783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1" name="Rectangle 83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23" name="Google Shape;823;p101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947062" cy="6857990"/>
          </a:xfrm>
          <a:prstGeom prst="rect">
            <a:avLst/>
          </a:prstGeom>
          <a:noFill/>
          <a:effectLst/>
        </p:spPr>
      </p:pic>
      <p:sp>
        <p:nvSpPr>
          <p:cNvPr id="833" name="Freeform: Shape 83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5" name="Freeform: Shape 83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7" name="Freeform: Shape 83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6" name="Google Shape;826;p101"/>
          <p:cNvSpPr/>
          <p:nvPr/>
        </p:nvSpPr>
        <p:spPr>
          <a:xfrm>
            <a:off x="8354675" y="1094912"/>
            <a:ext cx="3509167" cy="79421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sym typeface="Arial"/>
              </a:rPr>
              <a:t>Global Vision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sym typeface="Calibri"/>
            </a:endParaRPr>
          </a:p>
        </p:txBody>
      </p:sp>
      <p:sp>
        <p:nvSpPr>
          <p:cNvPr id="824" name="Google Shape;824;p101"/>
          <p:cNvSpPr txBox="1">
            <a:spLocks noGrp="1"/>
          </p:cNvSpPr>
          <p:nvPr>
            <p:ph idx="1"/>
          </p:nvPr>
        </p:nvSpPr>
        <p:spPr>
          <a:xfrm>
            <a:off x="7940233" y="2038762"/>
            <a:ext cx="4132162" cy="33272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85000" lnSpcReduction="10000"/>
          </a:bodyPr>
          <a:lstStyle/>
          <a:p>
            <a:pPr marL="0" lvl="0" inden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Every healthcare facility has the necessary, functional, and climate resilient WASH services and practices in order to provide essential, quality health services for everyone, everywhere.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88906-3FB8-B4C0-F99D-FC7D8CC0EBA9}"/>
              </a:ext>
            </a:extLst>
          </p:cNvPr>
          <p:cNvSpPr txBox="1"/>
          <p:nvPr/>
        </p:nvSpPr>
        <p:spPr>
          <a:xfrm>
            <a:off x="7961874" y="4853541"/>
            <a:ext cx="278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(WHO &amp; UNICEF, 2019)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waste container, clothing, cleanliness&#10;&#10;Description automatically generated">
            <a:extLst>
              <a:ext uri="{FF2B5EF4-FFF2-40B4-BE49-F238E27FC236}">
                <a16:creationId xmlns:a16="http://schemas.microsoft.com/office/drawing/2014/main" id="{453D1481-4BC1-7632-7CC1-C4316A6B6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391CF-0892-11FA-18BD-0B36F32CE692}"/>
              </a:ext>
            </a:extLst>
          </p:cNvPr>
          <p:cNvSpPr txBox="1"/>
          <p:nvPr/>
        </p:nvSpPr>
        <p:spPr>
          <a:xfrm>
            <a:off x="375753" y="1488022"/>
            <a:ext cx="41192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Book" panose="02000503020000020003" pitchFamily="2" charset="0"/>
              </a:rPr>
              <a:t>Thank you!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7E42A1-9470-6623-4DBB-05B08AE2E5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35" y="2380951"/>
            <a:ext cx="4731419" cy="47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0"/>
          <p:cNvSpPr/>
          <p:nvPr/>
        </p:nvSpPr>
        <p:spPr>
          <a:xfrm>
            <a:off x="497305" y="1551171"/>
            <a:ext cx="11197388" cy="3755657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 “A healthcare facility without WASH is</a:t>
            </a:r>
            <a:r>
              <a:rPr lang="en-US" sz="4400" i="0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en-US" sz="4400" i="0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4400" i="0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lang="en-US" sz="4800" b="1" i="0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not</a:t>
            </a:r>
            <a:r>
              <a:rPr lang="en-US" sz="4400" i="0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en-US" sz="4400" i="0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4400" i="0" strike="noStrike" cap="none" dirty="0">
                <a:solidFill>
                  <a:schemeClr val="bg1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lang="en-US" sz="4400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a healthcare facility.”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Dr. Maria </a:t>
            </a:r>
            <a:r>
              <a:rPr lang="en-US" sz="3600" i="0" u="none" strike="noStrike" cap="none" dirty="0" err="1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Neira</a:t>
            </a:r>
            <a:r>
              <a:rPr lang="en-US" sz="3600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800" i="1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 panose="020B0604020202020204" pitchFamily="34" charset="0"/>
                <a:sym typeface="Arial"/>
              </a:rPr>
              <a:t>World Health Organization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>
            <a:spLocks noGrp="1"/>
          </p:cNvSpPr>
          <p:nvPr>
            <p:ph type="body" idx="1"/>
          </p:nvPr>
        </p:nvSpPr>
        <p:spPr>
          <a:xfrm>
            <a:off x="1010100" y="1601180"/>
            <a:ext cx="10171800" cy="4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None/>
            </a:pPr>
            <a:r>
              <a:rPr lang="en-US" sz="3330" b="1" dirty="0">
                <a:latin typeface="Arial"/>
                <a:ea typeface="Arial"/>
                <a:cs typeface="Arial"/>
                <a:sym typeface="Arial"/>
              </a:rPr>
              <a:t>The provision of WASH infrastructure, resources, services, and practices in a healthcare setting:</a:t>
            </a:r>
            <a:endParaRPr sz="2960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1"/>
          <p:cNvSpPr/>
          <p:nvPr/>
        </p:nvSpPr>
        <p:spPr>
          <a:xfrm>
            <a:off x="0" y="250360"/>
            <a:ext cx="12192000" cy="814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   What is WASH in Healthcare Facilities?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51" descr="A picture containing object &#10; 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56" y="6209925"/>
            <a:ext cx="4624880" cy="57811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1"/>
          <p:cNvSpPr txBox="1"/>
          <p:nvPr/>
        </p:nvSpPr>
        <p:spPr>
          <a:xfrm>
            <a:off x="3154017" y="352507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E41AD-6001-1CA5-3C8B-626B8159D300}"/>
              </a:ext>
            </a:extLst>
          </p:cNvPr>
          <p:cNvSpPr txBox="1"/>
          <p:nvPr/>
        </p:nvSpPr>
        <p:spPr>
          <a:xfrm>
            <a:off x="1622385" y="3222162"/>
            <a:ext cx="894723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Water</a:t>
            </a:r>
          </a:p>
          <a:p>
            <a:pPr marL="342900" indent="-342900">
              <a:buAutoNum type="arabicPeriod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Sanitation</a:t>
            </a:r>
          </a:p>
          <a:p>
            <a:pPr marL="342900" indent="-342900">
              <a:buAutoNum type="arabicPeriod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Hand Hygiene</a:t>
            </a:r>
          </a:p>
          <a:p>
            <a:pPr marL="342900" indent="-342900">
              <a:buAutoNum type="arabicPeriod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Healthcare Waste Management</a:t>
            </a:r>
          </a:p>
          <a:p>
            <a:pPr marL="342900" indent="-342900">
              <a:buAutoNum type="arabicPeriod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Environmental Cleaning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DECAC-ACC4-120A-C49D-A2398211BB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987" y="5740313"/>
            <a:ext cx="2975557" cy="1015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/>
          <p:nvPr/>
        </p:nvSpPr>
        <p:spPr>
          <a:xfrm>
            <a:off x="8388070" y="5250970"/>
            <a:ext cx="354638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2"/>
          <p:cNvSpPr txBox="1">
            <a:spLocks noGrp="1"/>
          </p:cNvSpPr>
          <p:nvPr>
            <p:ph type="title"/>
          </p:nvPr>
        </p:nvSpPr>
        <p:spPr>
          <a:xfrm>
            <a:off x="-283028" y="5534561"/>
            <a:ext cx="12475029" cy="1323439"/>
          </a:xfrm>
          <a:prstGeom prst="rect">
            <a:avLst/>
          </a:prstGeom>
          <a:solidFill>
            <a:srgbClr val="E7E6E6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000" b="1" dirty="0">
                <a:latin typeface="Avenir Book" panose="02000503020000020003" pitchFamily="2" charset="0"/>
                <a:ea typeface="Arial"/>
                <a:cs typeface="Arial"/>
                <a:sym typeface="Arial"/>
              </a:rPr>
              <a:t>WATER</a:t>
            </a:r>
            <a:endParaRPr dirty="0"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3" descr="A sign in front of a house &#10; 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3"/>
          <p:cNvSpPr txBox="1">
            <a:spLocks noGrp="1"/>
          </p:cNvSpPr>
          <p:nvPr>
            <p:ph type="title"/>
          </p:nvPr>
        </p:nvSpPr>
        <p:spPr>
          <a:xfrm>
            <a:off x="-283028" y="5532437"/>
            <a:ext cx="12475029" cy="1325563"/>
          </a:xfrm>
          <a:prstGeom prst="rect">
            <a:avLst/>
          </a:prstGeom>
          <a:solidFill>
            <a:srgbClr val="E7E6E6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000" b="1" dirty="0">
                <a:latin typeface="Avenir Book" panose="02000503020000020003" pitchFamily="2" charset="0"/>
                <a:ea typeface="Arial"/>
                <a:cs typeface="Arial"/>
                <a:sym typeface="Arial"/>
              </a:rPr>
              <a:t>SANITATION</a:t>
            </a:r>
            <a:endParaRPr dirty="0"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370" name="Google Shape;370;p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4"/>
          <p:cNvSpPr txBox="1"/>
          <p:nvPr/>
        </p:nvSpPr>
        <p:spPr>
          <a:xfrm>
            <a:off x="2" y="5519557"/>
            <a:ext cx="12192000" cy="1338443"/>
          </a:xfrm>
          <a:prstGeom prst="rect">
            <a:avLst/>
          </a:prstGeom>
          <a:solidFill>
            <a:srgbClr val="E7E6E6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HYGIENE</a:t>
            </a:r>
            <a:endParaRPr sz="1400" b="0" i="0" u="none" strike="noStrike" cap="none" dirty="0">
              <a:solidFill>
                <a:srgbClr val="000000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5"/>
          <p:cNvSpPr txBox="1">
            <a:spLocks noGrp="1"/>
          </p:cNvSpPr>
          <p:nvPr>
            <p:ph type="title"/>
          </p:nvPr>
        </p:nvSpPr>
        <p:spPr>
          <a:xfrm>
            <a:off x="-141514" y="4537277"/>
            <a:ext cx="12475029" cy="2320724"/>
          </a:xfrm>
          <a:prstGeom prst="rect">
            <a:avLst/>
          </a:prstGeom>
          <a:solidFill>
            <a:srgbClr val="E7E6E6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b="1" dirty="0">
                <a:latin typeface="Avenir Book" panose="02000503020000020003" pitchFamily="2" charset="0"/>
                <a:ea typeface="Arial"/>
                <a:cs typeface="Arial"/>
                <a:sym typeface="Arial"/>
              </a:rPr>
              <a:t>ENVIRONMENTAL CLEANING</a:t>
            </a:r>
            <a:endParaRPr dirty="0"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5278"/>
            <a:ext cx="12192000" cy="700110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6"/>
          <p:cNvSpPr txBox="1"/>
          <p:nvPr/>
        </p:nvSpPr>
        <p:spPr>
          <a:xfrm>
            <a:off x="7563853" y="5649118"/>
            <a:ext cx="54663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endParaRPr sz="8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6"/>
          <p:cNvSpPr txBox="1"/>
          <p:nvPr/>
        </p:nvSpPr>
        <p:spPr>
          <a:xfrm>
            <a:off x="0" y="5605575"/>
            <a:ext cx="12192000" cy="1325563"/>
          </a:xfrm>
          <a:prstGeom prst="rect">
            <a:avLst/>
          </a:prstGeom>
          <a:solidFill>
            <a:srgbClr val="E7E6E6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WASTE MANAGEMENT</a:t>
            </a:r>
            <a:endParaRPr sz="1400" b="0" i="0" u="none" strike="noStrike" cap="none" dirty="0">
              <a:solidFill>
                <a:srgbClr val="000000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7"/>
          <p:cNvSpPr txBox="1">
            <a:spLocks noGrp="1"/>
          </p:cNvSpPr>
          <p:nvPr>
            <p:ph type="body" idx="1"/>
          </p:nvPr>
        </p:nvSpPr>
        <p:spPr>
          <a:xfrm>
            <a:off x="972595" y="1500875"/>
            <a:ext cx="10591800" cy="51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Hand hygiene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Medical &amp; surgical procedures (e.g., cleaning wounds, irrigating tissue)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Patient hygiene &amp; bathing (newborns, mothers, other inpatients)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Drinking water (including oral medications)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Cleaning, disinfecting and sterilizing medical equipment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Use of certain medical devices (CPAP machine, nebulizer)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Sanitation (including latrines, fecal waste management)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Environmental hygiene (cleaning floors and surfaces, laundry)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Healthcare waste disposal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Laboratory activities</a:t>
            </a:r>
            <a:endParaRPr sz="21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Production of hygiene materials (hand sanitizer, chlorine)</a:t>
            </a:r>
            <a:endParaRPr sz="21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0" y="565265"/>
            <a:ext cx="12192000" cy="8146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F0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      Which HCF Activities Require Basic WASH?</a:t>
            </a:r>
            <a:endParaRPr sz="4000" b="0" i="0" u="none" strike="noStrike" cap="none" dirty="0">
              <a:solidFill>
                <a:srgbClr val="00B0F0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57" descr="A picture containing object &#10; 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0" y="6193136"/>
            <a:ext cx="4624880" cy="57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974</Words>
  <Application>Microsoft Office PowerPoint</Application>
  <PresentationFormat>Widescreen</PresentationFormat>
  <Paragraphs>92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Meiryo</vt:lpstr>
      <vt:lpstr>Arial</vt:lpstr>
      <vt:lpstr>Avenir Book</vt:lpstr>
      <vt:lpstr>Calibri</vt:lpstr>
      <vt:lpstr>Calibri Light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WATER</vt:lpstr>
      <vt:lpstr>SANITATION</vt:lpstr>
      <vt:lpstr>PowerPoint Presentation</vt:lpstr>
      <vt:lpstr>ENVIRONMENTAL CLEANING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Brown</cp:lastModifiedBy>
  <cp:revision>18</cp:revision>
  <dcterms:created xsi:type="dcterms:W3CDTF">2020-08-24T19:54:24Z</dcterms:created>
  <dcterms:modified xsi:type="dcterms:W3CDTF">2023-05-09T18:21:08Z</dcterms:modified>
</cp:coreProperties>
</file>