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3" r:id="rId2"/>
    <p:sldId id="262" r:id="rId3"/>
    <p:sldId id="256" r:id="rId4"/>
    <p:sldId id="257" r:id="rId5"/>
    <p:sldId id="261" r:id="rId6"/>
    <p:sldId id="265" r:id="rId7"/>
    <p:sldId id="268" r:id="rId8"/>
    <p:sldId id="269" r:id="rId9"/>
    <p:sldId id="266" r:id="rId10"/>
    <p:sldId id="264" r:id="rId11"/>
    <p:sldId id="267"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AADBFB02-A526-4C6C-89A0-EB285FBB3617}" type="datetimeFigureOut">
              <a:rPr lang="en-US"/>
              <a:pPr>
                <a:defRPr/>
              </a:pPr>
              <a:t>4/20/2015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66890614-DDDB-4C9F-947E-58185A2044EC}" type="slidenum">
              <a:rPr lang="en-US"/>
              <a:pPr>
                <a:defRPr/>
              </a:pPr>
              <a:t>‹#›</a:t>
            </a:fld>
            <a:endParaRPr lang="en-US"/>
          </a:p>
        </p:txBody>
      </p:sp>
    </p:spTree>
    <p:extLst>
      <p:ext uri="{BB962C8B-B14F-4D97-AF65-F5344CB8AC3E}">
        <p14:creationId xmlns:p14="http://schemas.microsoft.com/office/powerpoint/2010/main" val="291442006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599A517-9AF4-47F5-95B6-12B7C46992FB}" type="slidenum">
              <a:rPr lang="en-US" altLang="en-US" smtClean="0"/>
              <a:pPr eaLnBrk="1" hangingPunct="1"/>
              <a:t>5</a:t>
            </a:fld>
            <a:endParaRPr lang="en-US" altLang="en-US" smtClean="0"/>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dirty="0" smtClean="0"/>
              <a:t> Get participants to practice all the steps.</a:t>
            </a:r>
          </a:p>
          <a:p>
            <a:pPr eaLnBrk="1" hangingPunct="1">
              <a:spcBef>
                <a:spcPct val="0"/>
              </a:spcBef>
              <a:buFontTx/>
              <a:buChar char="-"/>
            </a:pPr>
            <a:endParaRPr lang="en-US" altLang="en-US" dirty="0" smtClean="0"/>
          </a:p>
        </p:txBody>
      </p:sp>
    </p:spTree>
    <p:extLst>
      <p:ext uri="{BB962C8B-B14F-4D97-AF65-F5344CB8AC3E}">
        <p14:creationId xmlns:p14="http://schemas.microsoft.com/office/powerpoint/2010/main" val="2000429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atin typeface="Arial" charset="0"/>
                <a:cs typeface="Arial" charset="0"/>
              </a:defRPr>
            </a:lvl1pPr>
          </a:lstStyle>
          <a:p>
            <a:pPr>
              <a:defRPr/>
            </a:pPr>
            <a:fld id="{8930E2BF-E8C4-438E-B542-8FCA507F5A8D}" type="slidenum">
              <a:rPr lang="en-US"/>
              <a:pPr>
                <a:defRPr/>
              </a:pPr>
              <a:t>‹#›</a:t>
            </a:fld>
            <a:endParaRPr lang="en-US"/>
          </a:p>
        </p:txBody>
      </p:sp>
    </p:spTree>
    <p:extLst>
      <p:ext uri="{BB962C8B-B14F-4D97-AF65-F5344CB8AC3E}">
        <p14:creationId xmlns:p14="http://schemas.microsoft.com/office/powerpoint/2010/main" val="324098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atin typeface="Arial" charset="0"/>
                <a:cs typeface="Arial" charset="0"/>
              </a:defRPr>
            </a:lvl1pPr>
          </a:lstStyle>
          <a:p>
            <a:pPr>
              <a:defRPr/>
            </a:pPr>
            <a:fld id="{158B92AE-1B95-4BB7-993C-8D563D576D21}" type="slidenum">
              <a:rPr lang="en-US"/>
              <a:pPr>
                <a:defRPr/>
              </a:pPr>
              <a:t>‹#›</a:t>
            </a:fld>
            <a:endParaRPr lang="en-US"/>
          </a:p>
        </p:txBody>
      </p:sp>
    </p:spTree>
    <p:extLst>
      <p:ext uri="{BB962C8B-B14F-4D97-AF65-F5344CB8AC3E}">
        <p14:creationId xmlns:p14="http://schemas.microsoft.com/office/powerpoint/2010/main" val="4027697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atin typeface="Arial" charset="0"/>
                <a:cs typeface="Arial" charset="0"/>
              </a:defRPr>
            </a:lvl1pPr>
          </a:lstStyle>
          <a:p>
            <a:pPr>
              <a:defRPr/>
            </a:pPr>
            <a:fld id="{EA23DE01-0AF2-40F9-9C26-AB272C27D072}" type="slidenum">
              <a:rPr lang="en-US"/>
              <a:pPr>
                <a:defRPr/>
              </a:pPr>
              <a:t>‹#›</a:t>
            </a:fld>
            <a:endParaRPr lang="en-US"/>
          </a:p>
        </p:txBody>
      </p:sp>
    </p:spTree>
    <p:extLst>
      <p:ext uri="{BB962C8B-B14F-4D97-AF65-F5344CB8AC3E}">
        <p14:creationId xmlns:p14="http://schemas.microsoft.com/office/powerpoint/2010/main" val="1455998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AWST Colour - no text "/>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1608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atin typeface="Arial" charset="0"/>
                <a:cs typeface="Arial" charset="0"/>
              </a:defRPr>
            </a:lvl1pPr>
          </a:lstStyle>
          <a:p>
            <a:pPr>
              <a:defRPr/>
            </a:pPr>
            <a:fld id="{F5DDBD21-B055-48BD-A149-3059352D12E6}" type="slidenum">
              <a:rPr lang="en-US"/>
              <a:pPr>
                <a:defRPr/>
              </a:pPr>
              <a:t>‹#›</a:t>
            </a:fld>
            <a:endParaRPr lang="en-US"/>
          </a:p>
        </p:txBody>
      </p:sp>
    </p:spTree>
    <p:extLst>
      <p:ext uri="{BB962C8B-B14F-4D97-AF65-F5344CB8AC3E}">
        <p14:creationId xmlns:p14="http://schemas.microsoft.com/office/powerpoint/2010/main" val="3681648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atin typeface="Arial" charset="0"/>
                <a:cs typeface="Arial" charset="0"/>
              </a:defRPr>
            </a:lvl1pPr>
          </a:lstStyle>
          <a:p>
            <a:pPr>
              <a:defRPr/>
            </a:pPr>
            <a:fld id="{D3B07EB9-2E06-41A2-B0F1-71882EFC66F2}" type="slidenum">
              <a:rPr lang="en-US"/>
              <a:pPr>
                <a:defRPr/>
              </a:pPr>
              <a:t>‹#›</a:t>
            </a:fld>
            <a:endParaRPr lang="en-US"/>
          </a:p>
        </p:txBody>
      </p:sp>
    </p:spTree>
    <p:extLst>
      <p:ext uri="{BB962C8B-B14F-4D97-AF65-F5344CB8AC3E}">
        <p14:creationId xmlns:p14="http://schemas.microsoft.com/office/powerpoint/2010/main" val="1996656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atin typeface="Arial" charset="0"/>
                <a:cs typeface="Arial" charset="0"/>
              </a:defRPr>
            </a:lvl1pPr>
          </a:lstStyle>
          <a:p>
            <a:pPr>
              <a:defRPr/>
            </a:pPr>
            <a:fld id="{786BF124-CE46-4A2C-85DA-3CBAB4E4446C}" type="slidenum">
              <a:rPr lang="en-US"/>
              <a:pPr>
                <a:defRPr/>
              </a:pPr>
              <a:t>‹#›</a:t>
            </a:fld>
            <a:endParaRPr lang="en-US"/>
          </a:p>
        </p:txBody>
      </p:sp>
    </p:spTree>
    <p:extLst>
      <p:ext uri="{BB962C8B-B14F-4D97-AF65-F5344CB8AC3E}">
        <p14:creationId xmlns:p14="http://schemas.microsoft.com/office/powerpoint/2010/main" val="4218453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atin typeface="Arial" charset="0"/>
                <a:cs typeface="Arial" charset="0"/>
              </a:defRPr>
            </a:lvl1pPr>
          </a:lstStyle>
          <a:p>
            <a:pPr>
              <a:defRPr/>
            </a:pPr>
            <a:fld id="{93599F18-801A-48A9-9432-350B61277E29}" type="slidenum">
              <a:rPr lang="en-US"/>
              <a:pPr>
                <a:defRPr/>
              </a:pPr>
              <a:t>‹#›</a:t>
            </a:fld>
            <a:endParaRPr lang="en-US"/>
          </a:p>
        </p:txBody>
      </p:sp>
    </p:spTree>
    <p:extLst>
      <p:ext uri="{BB962C8B-B14F-4D97-AF65-F5344CB8AC3E}">
        <p14:creationId xmlns:p14="http://schemas.microsoft.com/office/powerpoint/2010/main" val="2935629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atin typeface="Arial" charset="0"/>
                <a:cs typeface="Arial" charset="0"/>
              </a:defRPr>
            </a:lvl1pPr>
          </a:lstStyle>
          <a:p>
            <a:pPr>
              <a:defRPr/>
            </a:pPr>
            <a:fld id="{09C32FF7-595C-4F79-94DD-98D80A21106D}" type="slidenum">
              <a:rPr lang="en-US"/>
              <a:pPr>
                <a:defRPr/>
              </a:pPr>
              <a:t>‹#›</a:t>
            </a:fld>
            <a:endParaRPr lang="en-US"/>
          </a:p>
        </p:txBody>
      </p:sp>
    </p:spTree>
    <p:extLst>
      <p:ext uri="{BB962C8B-B14F-4D97-AF65-F5344CB8AC3E}">
        <p14:creationId xmlns:p14="http://schemas.microsoft.com/office/powerpoint/2010/main" val="2065158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atin typeface="Arial" charset="0"/>
                <a:cs typeface="Arial" charset="0"/>
              </a:defRPr>
            </a:lvl1pPr>
          </a:lstStyle>
          <a:p>
            <a:pPr>
              <a:defRPr/>
            </a:pPr>
            <a:fld id="{B81B4A2E-BCA1-421E-9A5F-0ABF9DE717D3}" type="slidenum">
              <a:rPr lang="en-US"/>
              <a:pPr>
                <a:defRPr/>
              </a:pPr>
              <a:t>‹#›</a:t>
            </a:fld>
            <a:endParaRPr lang="en-US"/>
          </a:p>
        </p:txBody>
      </p:sp>
    </p:spTree>
    <p:extLst>
      <p:ext uri="{BB962C8B-B14F-4D97-AF65-F5344CB8AC3E}">
        <p14:creationId xmlns:p14="http://schemas.microsoft.com/office/powerpoint/2010/main" val="640380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atin typeface="Arial" charset="0"/>
                <a:cs typeface="Arial" charset="0"/>
              </a:defRPr>
            </a:lvl1pPr>
          </a:lstStyle>
          <a:p>
            <a:pPr>
              <a:defRPr/>
            </a:pPr>
            <a:fld id="{C69DCD44-59C2-4A17-AF36-9CC161595699}" type="slidenum">
              <a:rPr lang="en-US"/>
              <a:pPr>
                <a:defRPr/>
              </a:pPr>
              <a:t>‹#›</a:t>
            </a:fld>
            <a:endParaRPr lang="en-US"/>
          </a:p>
        </p:txBody>
      </p:sp>
    </p:spTree>
    <p:extLst>
      <p:ext uri="{BB962C8B-B14F-4D97-AF65-F5344CB8AC3E}">
        <p14:creationId xmlns:p14="http://schemas.microsoft.com/office/powerpoint/2010/main" val="3646516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Arial" charset="0"/>
          <a:cs typeface="Arial" charset="0"/>
        </a:defRPr>
      </a:lvl2pPr>
      <a:lvl3pPr algn="ctr" rtl="0" eaLnBrk="0" fontAlgn="base" hangingPunct="0">
        <a:spcBef>
          <a:spcPct val="0"/>
        </a:spcBef>
        <a:spcAft>
          <a:spcPct val="0"/>
        </a:spcAft>
        <a:defRPr sz="4400">
          <a:solidFill>
            <a:schemeClr val="accent2"/>
          </a:solidFill>
          <a:latin typeface="Arial" charset="0"/>
          <a:cs typeface="Arial" charset="0"/>
        </a:defRPr>
      </a:lvl3pPr>
      <a:lvl4pPr algn="ctr" rtl="0" eaLnBrk="0" fontAlgn="base" hangingPunct="0">
        <a:spcBef>
          <a:spcPct val="0"/>
        </a:spcBef>
        <a:spcAft>
          <a:spcPct val="0"/>
        </a:spcAft>
        <a:defRPr sz="4400">
          <a:solidFill>
            <a:schemeClr val="accent2"/>
          </a:solidFill>
          <a:latin typeface="Arial" charset="0"/>
          <a:cs typeface="Arial" charset="0"/>
        </a:defRPr>
      </a:lvl4pPr>
      <a:lvl5pPr algn="ctr" rtl="0" eaLnBrk="0" fontAlgn="base" hangingPunct="0">
        <a:spcBef>
          <a:spcPct val="0"/>
        </a:spcBef>
        <a:spcAft>
          <a:spcPct val="0"/>
        </a:spcAft>
        <a:defRPr sz="4400">
          <a:solidFill>
            <a:schemeClr val="accent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awst.org/resource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2823497" y="0"/>
            <a:ext cx="3552825" cy="1002665"/>
          </a:xfrm>
          <a:prstGeom prst="rect">
            <a:avLst/>
          </a:prstGeom>
          <a:noFill/>
          <a:ln>
            <a:noFill/>
          </a:ln>
        </p:spPr>
      </p:pic>
      <p:sp>
        <p:nvSpPr>
          <p:cNvPr id="4" name="TextBox 3"/>
          <p:cNvSpPr txBox="1"/>
          <p:nvPr/>
        </p:nvSpPr>
        <p:spPr>
          <a:xfrm>
            <a:off x="671264" y="677882"/>
            <a:ext cx="8077200" cy="6093976"/>
          </a:xfrm>
          <a:prstGeom prst="rect">
            <a:avLst/>
          </a:prstGeom>
          <a:noFill/>
        </p:spPr>
        <p:txBody>
          <a:bodyPr wrap="square" rtlCol="0">
            <a:spAutoFit/>
          </a:bodyPr>
          <a:lstStyle/>
          <a:p>
            <a:endParaRPr lang="en-US" sz="1100" dirty="0"/>
          </a:p>
          <a:p>
            <a:pPr algn="ctr">
              <a:tabLst>
                <a:tab pos="1196975" algn="l"/>
              </a:tabLst>
            </a:pPr>
            <a:r>
              <a:rPr lang="en-US" sz="1100" dirty="0"/>
              <a:t>424 Aviation Road NE</a:t>
            </a:r>
          </a:p>
          <a:p>
            <a:pPr algn="ctr">
              <a:tabLst>
                <a:tab pos="1196975" algn="l"/>
              </a:tabLst>
            </a:pPr>
            <a:r>
              <a:rPr lang="en-US" sz="1100" dirty="0"/>
              <a:t>Calgary, Alberta, T2E 8H6, Canada</a:t>
            </a:r>
          </a:p>
          <a:p>
            <a:pPr algn="ctr">
              <a:tabLst>
                <a:tab pos="1196975" algn="l"/>
              </a:tabLst>
            </a:pPr>
            <a:r>
              <a:rPr lang="en-US" sz="1100" dirty="0"/>
              <a:t>Phone: + 1 (403) 243-3285, Fax: + 1 (403) 243-6199</a:t>
            </a:r>
          </a:p>
          <a:p>
            <a:pPr algn="ctr">
              <a:tabLst>
                <a:tab pos="1196975" algn="l"/>
              </a:tabLst>
            </a:pPr>
            <a:r>
              <a:rPr lang="en-US" sz="1100" dirty="0"/>
              <a:t>E-mail: resources@cawst.org, Website: www.cawst.org</a:t>
            </a:r>
          </a:p>
          <a:p>
            <a:pPr algn="ctr">
              <a:tabLst>
                <a:tab pos="1196975" algn="l"/>
              </a:tabLst>
            </a:pPr>
            <a:endParaRPr lang="en-US" sz="1100" dirty="0"/>
          </a:p>
          <a:p>
            <a:r>
              <a:rPr lang="en-US" sz="900" dirty="0"/>
              <a:t>CAWST, the Centre for Affordable Water and Sanitation Technology, is a nonprofit organization that provides training and consulting to organizations working directly with populations in developing countries who lack access to clean water and basic sanitation.</a:t>
            </a:r>
          </a:p>
          <a:p>
            <a:r>
              <a:rPr lang="en-US" sz="900" dirty="0"/>
              <a:t> </a:t>
            </a:r>
          </a:p>
          <a:p>
            <a:r>
              <a:rPr lang="en-US" sz="900" dirty="0"/>
              <a:t>One of CAWST’s core strategies is to make knowledge about water common knowledge. This is achieved, in part, by developing and freely distributing education materials with the intent of increasing the availability of information to those who need it most.</a:t>
            </a:r>
          </a:p>
          <a:p>
            <a:r>
              <a:rPr lang="en-US" sz="900" dirty="0"/>
              <a:t> </a:t>
            </a:r>
          </a:p>
          <a:p>
            <a:r>
              <a:rPr lang="en-US" sz="900" dirty="0"/>
              <a:t>This document is open content and licensed under the Creative Commons Attribution Works 3.0 </a:t>
            </a:r>
            <a:r>
              <a:rPr lang="en-US" sz="900" dirty="0" err="1"/>
              <a:t>Unported</a:t>
            </a:r>
            <a:r>
              <a:rPr lang="en-US" sz="900" dirty="0"/>
              <a:t> License. To view a copy of this license, visit http://creativecommons.org/licenses/by/3.0 or send a letter to Creative Commons, 171 Second Street, Suite 300, San Francisco, California 94105, USA. </a:t>
            </a:r>
          </a:p>
          <a:p>
            <a:r>
              <a:rPr lang="en-US" sz="900" dirty="0"/>
              <a:t> </a:t>
            </a:r>
          </a:p>
          <a:p>
            <a:r>
              <a:rPr lang="en-US" sz="900" dirty="0" smtClean="0"/>
              <a:t>		You </a:t>
            </a:r>
            <a:r>
              <a:rPr lang="en-US" sz="900" dirty="0"/>
              <a:t>are free to:</a:t>
            </a:r>
          </a:p>
          <a:p>
            <a:pPr marL="2000250" lvl="4" indent="-171450">
              <a:buFont typeface="Arial" pitchFamily="34" charset="0"/>
              <a:buChar char="•"/>
            </a:pPr>
            <a:r>
              <a:rPr lang="en-US" sz="900" dirty="0"/>
              <a:t>Share – to copy, distribute and transmit this document</a:t>
            </a:r>
          </a:p>
          <a:p>
            <a:pPr marL="2000250" lvl="4" indent="-171450">
              <a:buFont typeface="Arial" pitchFamily="34" charset="0"/>
              <a:buChar char="•"/>
            </a:pPr>
            <a:r>
              <a:rPr lang="en-US" sz="900" dirty="0"/>
              <a:t>Remix – to adapt this document</a:t>
            </a:r>
          </a:p>
          <a:p>
            <a:r>
              <a:rPr lang="en-US" sz="900" dirty="0"/>
              <a:t> </a:t>
            </a:r>
          </a:p>
          <a:p>
            <a:r>
              <a:rPr lang="en-US" sz="900" dirty="0" smtClean="0"/>
              <a:t>		Under </a:t>
            </a:r>
            <a:r>
              <a:rPr lang="en-US" sz="900" dirty="0"/>
              <a:t>the following conditions:</a:t>
            </a:r>
          </a:p>
          <a:p>
            <a:pPr marL="2000250" lvl="4" indent="-171450">
              <a:buFont typeface="Arial" pitchFamily="34" charset="0"/>
              <a:buChar char="•"/>
            </a:pPr>
            <a:r>
              <a:rPr lang="en-US" sz="900" dirty="0" smtClean="0"/>
              <a:t>Attribution</a:t>
            </a:r>
            <a:r>
              <a:rPr lang="en-US" sz="900" dirty="0"/>
              <a:t>. You must give credit to CAWST as the original source of the document. Please include our website:  www.cawst.org</a:t>
            </a:r>
          </a:p>
          <a:p>
            <a:pPr algn="ctr">
              <a:tabLst>
                <a:tab pos="1196975" algn="l"/>
              </a:tabLst>
            </a:pPr>
            <a:endParaRPr lang="en-US" sz="900" dirty="0" smtClean="0"/>
          </a:p>
          <a:p>
            <a:pPr>
              <a:tabLst>
                <a:tab pos="1196975" algn="l"/>
              </a:tabLst>
            </a:pPr>
            <a:r>
              <a:rPr lang="en-US" sz="900" dirty="0"/>
              <a:t>CAWST will produce updated versions of this document periodically. For this reason, we do not recommend hosting this document to download from your website</a:t>
            </a:r>
            <a:r>
              <a:rPr lang="en-US" sz="900" dirty="0" smtClean="0"/>
              <a:t>.</a:t>
            </a:r>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r>
              <a:rPr lang="en-US" sz="900" b="1" dirty="0"/>
              <a:t> </a:t>
            </a:r>
            <a:r>
              <a:rPr lang="en-US" sz="900" dirty="0"/>
              <a:t>CAWST and its directors, employees, contractors, and volunteers do not assume any responsibility for and make no warranty with respect to the results that may be obtained from the use of the information provided</a:t>
            </a:r>
            <a:r>
              <a:rPr lang="en-US" sz="900" dirty="0" smtClean="0"/>
              <a:t>.</a:t>
            </a:r>
            <a:endParaRPr lang="en-US" sz="900"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171092" y="3111252"/>
            <a:ext cx="1080120" cy="288032"/>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1243100" y="3544850"/>
            <a:ext cx="936104" cy="360040"/>
          </a:xfrm>
          <a:prstGeom prst="rect">
            <a:avLst/>
          </a:prstGeom>
        </p:spPr>
      </p:pic>
      <p:sp>
        <p:nvSpPr>
          <p:cNvPr id="3" name="TextBox 2"/>
          <p:cNvSpPr txBox="1"/>
          <p:nvPr/>
        </p:nvSpPr>
        <p:spPr>
          <a:xfrm>
            <a:off x="2045568" y="4305137"/>
            <a:ext cx="5328592" cy="1892826"/>
          </a:xfrm>
          <a:prstGeom prst="rect">
            <a:avLst/>
          </a:prstGeom>
          <a:noFill/>
          <a:ln w="15875">
            <a:solidFill>
              <a:schemeClr val="tx1"/>
            </a:solidFill>
          </a:ln>
        </p:spPr>
        <p:txBody>
          <a:bodyPr wrap="square" rtlCol="0">
            <a:spAutoFit/>
          </a:bodyPr>
          <a:lstStyle/>
          <a:p>
            <a:r>
              <a:rPr lang="en-US" b="1" dirty="0"/>
              <a:t> </a:t>
            </a:r>
            <a:r>
              <a:rPr lang="en-US" sz="1100" b="1" dirty="0" smtClean="0"/>
              <a:t>			Stay </a:t>
            </a:r>
            <a:r>
              <a:rPr lang="en-US" sz="1100" b="1" dirty="0"/>
              <a:t>up-to-date and get support:</a:t>
            </a:r>
            <a:endParaRPr lang="en-US" sz="1100" dirty="0"/>
          </a:p>
          <a:p>
            <a:pPr marL="3028950" lvl="6" indent="-285750">
              <a:buFont typeface="Arial" pitchFamily="34" charset="0"/>
              <a:buChar char="•"/>
            </a:pPr>
            <a:r>
              <a:rPr lang="en-US" sz="1100" dirty="0" smtClean="0"/>
              <a:t>Latest </a:t>
            </a:r>
            <a:r>
              <a:rPr lang="en-US" sz="1100" dirty="0"/>
              <a:t>updates to this document</a:t>
            </a:r>
          </a:p>
          <a:p>
            <a:pPr marL="3028950" lvl="6" indent="-285750">
              <a:buFont typeface="Arial" pitchFamily="34" charset="0"/>
              <a:buChar char="•"/>
            </a:pPr>
            <a:r>
              <a:rPr lang="en-US" sz="1100" dirty="0"/>
              <a:t>Other workshop &amp; training related resources</a:t>
            </a:r>
          </a:p>
          <a:p>
            <a:pPr marL="3028950" lvl="6" indent="-285750">
              <a:buFont typeface="Arial" pitchFamily="34" charset="0"/>
              <a:buChar char="•"/>
            </a:pPr>
            <a:r>
              <a:rPr lang="en-US" sz="1100" dirty="0"/>
              <a:t>Support on using this document in your work</a:t>
            </a:r>
          </a:p>
          <a:p>
            <a:r>
              <a:rPr lang="en-US" sz="1100" dirty="0"/>
              <a:t> </a:t>
            </a:r>
          </a:p>
          <a:p>
            <a:r>
              <a:rPr lang="en-US" sz="1100" i="1" dirty="0" smtClean="0"/>
              <a:t>CAWST provides mentorship and</a:t>
            </a:r>
          </a:p>
          <a:p>
            <a:r>
              <a:rPr lang="en-US" sz="1100" i="1" dirty="0" smtClean="0"/>
              <a:t>coaching on the use of its education</a:t>
            </a:r>
          </a:p>
          <a:p>
            <a:r>
              <a:rPr lang="en-US" sz="1100" i="1" dirty="0" smtClean="0"/>
              <a:t>and training resources.</a:t>
            </a:r>
            <a:endParaRPr lang="en-US" sz="1100"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4365104"/>
            <a:ext cx="468052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4845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Education Program Development\Images (CAWST's)\Sanitation\Latrine Design &amp; Construction\Latrines Design (Sandy)\png\LDC10_handwashing sink on w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484784"/>
            <a:ext cx="4391994" cy="391365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467544" y="116632"/>
            <a:ext cx="8229600" cy="1143000"/>
          </a:xfrm>
        </p:spPr>
        <p:txBody>
          <a:bodyPr/>
          <a:lstStyle/>
          <a:p>
            <a:r>
              <a:rPr lang="en-US" b="1" dirty="0" smtClean="0"/>
              <a:t>Sink on Wall</a:t>
            </a:r>
            <a:endParaRPr lang="en-US" b="1"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2672" y="1988840"/>
            <a:ext cx="3425957" cy="256946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24114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Education Program Development\Images (CAWST's)\Sanitation\Latrine Design &amp; Construction\Latrines Design (Sandy)\png\LDC11_handwashing pedestal sin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460623"/>
            <a:ext cx="3930097" cy="432994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457200" y="274638"/>
            <a:ext cx="8229600" cy="1143000"/>
          </a:xfrm>
        </p:spPr>
        <p:txBody>
          <a:bodyPr/>
          <a:lstStyle/>
          <a:p>
            <a:r>
              <a:rPr lang="en-US" b="1" dirty="0" smtClean="0"/>
              <a:t>Pedestal Sink</a:t>
            </a:r>
            <a:endParaRPr lang="en-US" b="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7109" y="1630106"/>
            <a:ext cx="2247900" cy="39909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11782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700808"/>
            <a:ext cx="8568952" cy="2751522"/>
          </a:xfrm>
          <a:prstGeom prst="rect">
            <a:avLst/>
          </a:prstGeom>
        </p:spPr>
        <p:txBody>
          <a:bodyPr wrap="square">
            <a:spAutoFit/>
          </a:bodyPr>
          <a:lstStyle/>
          <a:p>
            <a:pPr algn="ctr">
              <a:spcBef>
                <a:spcPct val="20000"/>
              </a:spcBef>
              <a:defRPr/>
            </a:pPr>
            <a:r>
              <a:rPr lang="en-US" sz="3200" kern="0" dirty="0">
                <a:solidFill>
                  <a:srgbClr val="000000"/>
                </a:solidFill>
                <a:latin typeface="Arial"/>
                <a:cs typeface="Arial"/>
              </a:rPr>
              <a:t>This presentation is used with Lesson Plan </a:t>
            </a:r>
            <a:r>
              <a:rPr lang="en-US" sz="3200" kern="0" dirty="0" smtClean="0">
                <a:latin typeface="Arial"/>
                <a:cs typeface="Arial"/>
              </a:rPr>
              <a:t>21:</a:t>
            </a:r>
            <a:r>
              <a:rPr lang="en-US" sz="3200" kern="0" dirty="0" smtClean="0">
                <a:solidFill>
                  <a:srgbClr val="000000"/>
                </a:solidFill>
                <a:latin typeface="Arial"/>
                <a:cs typeface="Arial"/>
              </a:rPr>
              <a:t> </a:t>
            </a:r>
            <a:r>
              <a:rPr lang="en-US" sz="3200" kern="0" smtClean="0">
                <a:solidFill>
                  <a:srgbClr val="000000"/>
                </a:solidFill>
                <a:latin typeface="Arial"/>
                <a:cs typeface="Arial"/>
              </a:rPr>
              <a:t>Handwashing </a:t>
            </a:r>
            <a:r>
              <a:rPr lang="en-US" sz="3200" kern="0" smtClean="0">
                <a:solidFill>
                  <a:srgbClr val="000000"/>
                </a:solidFill>
                <a:latin typeface="Arial"/>
                <a:cs typeface="Arial"/>
              </a:rPr>
              <a:t>in </a:t>
            </a:r>
            <a:r>
              <a:rPr lang="en-US" sz="3200" kern="0" dirty="0">
                <a:solidFill>
                  <a:srgbClr val="000000"/>
                </a:solidFill>
                <a:latin typeface="Arial"/>
                <a:cs typeface="Arial"/>
              </a:rPr>
              <a:t>the </a:t>
            </a:r>
            <a:r>
              <a:rPr lang="en-US" sz="3200" kern="0" dirty="0" smtClean="0">
                <a:solidFill>
                  <a:srgbClr val="000000"/>
                </a:solidFill>
                <a:latin typeface="Arial"/>
                <a:cs typeface="Arial"/>
              </a:rPr>
              <a:t>Latrine Design and Construction Trainer </a:t>
            </a:r>
            <a:r>
              <a:rPr lang="en-US" sz="3200" kern="0" dirty="0">
                <a:solidFill>
                  <a:srgbClr val="000000"/>
                </a:solidFill>
                <a:latin typeface="Arial"/>
                <a:cs typeface="Arial"/>
              </a:rPr>
              <a:t>Manual. </a:t>
            </a:r>
          </a:p>
          <a:p>
            <a:pPr>
              <a:spcBef>
                <a:spcPct val="20000"/>
              </a:spcBef>
              <a:defRPr/>
            </a:pPr>
            <a:endParaRPr lang="en-US" sz="3200" kern="0" dirty="0">
              <a:solidFill>
                <a:srgbClr val="000000"/>
              </a:solidFill>
              <a:latin typeface="Arial"/>
              <a:cs typeface="Arial"/>
            </a:endParaRPr>
          </a:p>
          <a:p>
            <a:pPr algn="ctr">
              <a:spcBef>
                <a:spcPct val="20000"/>
              </a:spcBef>
              <a:defRPr/>
            </a:pPr>
            <a:r>
              <a:rPr lang="en-US" sz="3200" kern="0" dirty="0">
                <a:solidFill>
                  <a:srgbClr val="000000"/>
                </a:solidFill>
                <a:latin typeface="Arial"/>
                <a:cs typeface="Arial"/>
              </a:rPr>
              <a:t>Available at </a:t>
            </a:r>
            <a:r>
              <a:rPr lang="en-US" sz="3200" kern="0" dirty="0">
                <a:solidFill>
                  <a:srgbClr val="000000"/>
                </a:solidFill>
                <a:latin typeface="Arial"/>
                <a:cs typeface="Arial"/>
                <a:hlinkClick r:id="rId2"/>
              </a:rPr>
              <a:t>www.cawst.org/resources</a:t>
            </a:r>
            <a:endParaRPr lang="en-US" sz="3200" kern="0" dirty="0">
              <a:solidFill>
                <a:srgbClr val="000000"/>
              </a:solidFill>
              <a:latin typeface="Arial"/>
              <a:cs typeface="Arial"/>
            </a:endParaRPr>
          </a:p>
        </p:txBody>
      </p:sp>
      <p:pic>
        <p:nvPicPr>
          <p:cNvPr id="14339"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11560" y="1916832"/>
            <a:ext cx="7772400" cy="1470025"/>
          </a:xfrm>
        </p:spPr>
        <p:txBody>
          <a:bodyPr/>
          <a:lstStyle/>
          <a:p>
            <a:pPr eaLnBrk="1" hangingPunct="1"/>
            <a:r>
              <a:rPr lang="en-US" altLang="en-US" b="1" dirty="0" smtClean="0"/>
              <a:t>Handwashing</a:t>
            </a:r>
          </a:p>
        </p:txBody>
      </p:sp>
      <p:pic>
        <p:nvPicPr>
          <p:cNvPr id="15364" name="Picture 4" descr="CAWST Col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b="1" dirty="0" smtClean="0"/>
              <a:t>Learning Outcomes</a:t>
            </a:r>
          </a:p>
        </p:txBody>
      </p:sp>
      <p:sp>
        <p:nvSpPr>
          <p:cNvPr id="16387" name="Rectangle 3"/>
          <p:cNvSpPr>
            <a:spLocks noGrp="1" noChangeArrowheads="1"/>
          </p:cNvSpPr>
          <p:nvPr>
            <p:ph type="body" idx="1"/>
          </p:nvPr>
        </p:nvSpPr>
        <p:spPr/>
        <p:txBody>
          <a:bodyPr/>
          <a:lstStyle/>
          <a:p>
            <a:pPr marL="514350" indent="-514350" eaLnBrk="1" hangingPunct="1">
              <a:buFontTx/>
              <a:buAutoNum type="arabicPeriod"/>
            </a:pPr>
            <a:r>
              <a:rPr lang="en-CA" altLang="en-US" dirty="0" smtClean="0"/>
              <a:t>Demonstrate </a:t>
            </a:r>
            <a:r>
              <a:rPr lang="en-CA" altLang="en-US" dirty="0"/>
              <a:t>proper handwashing technique.</a:t>
            </a:r>
          </a:p>
          <a:p>
            <a:pPr marL="514350" indent="-514350" eaLnBrk="1" hangingPunct="1">
              <a:buFontTx/>
              <a:buAutoNum type="arabicPeriod"/>
            </a:pPr>
            <a:r>
              <a:rPr lang="en-CA" altLang="en-US" dirty="0" smtClean="0"/>
              <a:t>List </a:t>
            </a:r>
            <a:r>
              <a:rPr lang="en-CA" altLang="en-US" dirty="0"/>
              <a:t>the critical times for handwashing.</a:t>
            </a:r>
          </a:p>
          <a:p>
            <a:pPr marL="514350" indent="-514350" eaLnBrk="1" hangingPunct="1">
              <a:buFontTx/>
              <a:buAutoNum type="arabicPeriod"/>
            </a:pPr>
            <a:r>
              <a:rPr lang="en-CA" altLang="en-US" dirty="0" smtClean="0"/>
              <a:t>Identify </a:t>
            </a:r>
            <a:r>
              <a:rPr lang="en-CA" altLang="en-US" dirty="0"/>
              <a:t>key features of a handwashing station.</a:t>
            </a:r>
          </a:p>
          <a:p>
            <a:pPr marL="514350" indent="-514350" eaLnBrk="1" hangingPunct="1">
              <a:buFontTx/>
              <a:buNone/>
            </a:pPr>
            <a:endParaRPr lang="en-US" altLang="en-US" dirty="0" smtClean="0"/>
          </a:p>
        </p:txBody>
      </p:sp>
      <p:pic>
        <p:nvPicPr>
          <p:cNvPr id="16388"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19138"/>
            <a:ext cx="9144000" cy="583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Education Program Development\Images (CAWST's)\Sanitation\Latrine Design &amp; Construction\Latrines Design (Sandy)\png\LDC12_handwashing bucke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628800"/>
            <a:ext cx="3619633" cy="381891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457200" y="274638"/>
            <a:ext cx="8229600" cy="1143000"/>
          </a:xfrm>
        </p:spPr>
        <p:txBody>
          <a:bodyPr/>
          <a:lstStyle/>
          <a:p>
            <a:r>
              <a:rPr lang="en-US" b="1" dirty="0" smtClean="0"/>
              <a:t>Handwashing </a:t>
            </a:r>
            <a:r>
              <a:rPr lang="en-US" b="1" dirty="0"/>
              <a:t>B</a:t>
            </a:r>
            <a:r>
              <a:rPr lang="en-US" b="1" dirty="0" smtClean="0"/>
              <a:t>ucket</a:t>
            </a:r>
            <a:endParaRPr lang="en-US" b="1" dirty="0"/>
          </a:p>
        </p:txBody>
      </p:sp>
      <p:pic>
        <p:nvPicPr>
          <p:cNvPr id="2050" name="Picture 2" descr="http://www.cdc.gov/safewater/images/handwashing-st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643125"/>
            <a:ext cx="3101330" cy="413097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092280" y="5774098"/>
            <a:ext cx="2466239" cy="276999"/>
          </a:xfrm>
          <a:prstGeom prst="rect">
            <a:avLst/>
          </a:prstGeom>
          <a:noFill/>
        </p:spPr>
        <p:txBody>
          <a:bodyPr wrap="square" rtlCol="0">
            <a:spAutoFit/>
          </a:bodyPr>
          <a:lstStyle/>
          <a:p>
            <a:r>
              <a:rPr lang="en-US" sz="1200" dirty="0" smtClean="0"/>
              <a:t>(CDC, 2013)</a:t>
            </a:r>
            <a:endParaRPr lang="en-US" sz="1200" dirty="0"/>
          </a:p>
        </p:txBody>
      </p:sp>
    </p:spTree>
    <p:extLst>
      <p:ext uri="{BB962C8B-B14F-4D97-AF65-F5344CB8AC3E}">
        <p14:creationId xmlns:p14="http://schemas.microsoft.com/office/powerpoint/2010/main" val="2074250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Education Program Development\Images (CAWST's)\Sanitation\Latrine Design &amp; Construction\Latrines Design (Sandy)\png\LDC14_handwashing hanging bott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196752"/>
            <a:ext cx="3571310" cy="471166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467544" y="0"/>
            <a:ext cx="8229600" cy="1143000"/>
          </a:xfrm>
        </p:spPr>
        <p:txBody>
          <a:bodyPr/>
          <a:lstStyle/>
          <a:p>
            <a:r>
              <a:rPr lang="en-US" b="1" dirty="0" smtClean="0"/>
              <a:t>Hanging Bottle</a:t>
            </a:r>
            <a:endParaRPr lang="en-US" b="1"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4352"/>
          <a:stretch/>
        </p:blipFill>
        <p:spPr bwMode="auto">
          <a:xfrm>
            <a:off x="4755330" y="1196752"/>
            <a:ext cx="3230294" cy="43204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6876256" y="5570984"/>
            <a:ext cx="2466239" cy="276999"/>
          </a:xfrm>
          <a:prstGeom prst="rect">
            <a:avLst/>
          </a:prstGeom>
          <a:noFill/>
        </p:spPr>
        <p:txBody>
          <a:bodyPr wrap="square" rtlCol="0">
            <a:spAutoFit/>
          </a:bodyPr>
          <a:lstStyle/>
          <a:p>
            <a:r>
              <a:rPr lang="en-US" sz="1200" dirty="0" smtClean="0"/>
              <a:t>(Susana, 2006)</a:t>
            </a:r>
            <a:endParaRPr lang="en-US" sz="1200" dirty="0"/>
          </a:p>
        </p:txBody>
      </p:sp>
    </p:spTree>
    <p:extLst>
      <p:ext uri="{BB962C8B-B14F-4D97-AF65-F5344CB8AC3E}">
        <p14:creationId xmlns:p14="http://schemas.microsoft.com/office/powerpoint/2010/main" val="2515685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Tippy Tap</a:t>
            </a:r>
            <a:endParaRPr lang="en-US"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384" y="1340768"/>
            <a:ext cx="3152403" cy="4644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s://thesustainablepath.files.wordpress.com/2011/09/dsc0187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1972393"/>
            <a:ext cx="4508171" cy="33811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517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Rain Barrel</a:t>
            </a:r>
            <a:endParaRPr lang="en-US" b="1" dirty="0"/>
          </a:p>
        </p:txBody>
      </p:sp>
      <p:pic>
        <p:nvPicPr>
          <p:cNvPr id="4098" name="Picture 2" descr="N:\Education Program Development\Images (CAWST's)\Sanitation\Latrine Design &amp; Construction\Latrines Design (Sandy)\png\LDC13_handwashing rainbarre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916832"/>
            <a:ext cx="4446097" cy="34563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watercache.com/images/education/rain-barr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645702"/>
            <a:ext cx="3113838" cy="415178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453680" y="5887051"/>
            <a:ext cx="2466239" cy="276999"/>
          </a:xfrm>
          <a:prstGeom prst="rect">
            <a:avLst/>
          </a:prstGeom>
          <a:noFill/>
        </p:spPr>
        <p:txBody>
          <a:bodyPr wrap="square" rtlCol="0">
            <a:spAutoFit/>
          </a:bodyPr>
          <a:lstStyle/>
          <a:p>
            <a:r>
              <a:rPr lang="en-US" sz="1200" dirty="0" smtClean="0"/>
              <a:t>(IWS, 2004)</a:t>
            </a:r>
            <a:endParaRPr lang="en-US" sz="1200" dirty="0"/>
          </a:p>
        </p:txBody>
      </p:sp>
    </p:spTree>
    <p:extLst>
      <p:ext uri="{BB962C8B-B14F-4D97-AF65-F5344CB8AC3E}">
        <p14:creationId xmlns:p14="http://schemas.microsoft.com/office/powerpoint/2010/main" val="3260992917"/>
      </p:ext>
    </p:extLst>
  </p:cSld>
  <p:clrMapOvr>
    <a:masterClrMapping/>
  </p:clrMapOvr>
</p:sld>
</file>

<file path=ppt/theme/theme1.xml><?xml version="1.0" encoding="utf-8"?>
<a:theme xmlns:a="http://schemas.openxmlformats.org/drawingml/2006/main" name="Template_PowerPoint Presentation_2010-03-25">
  <a:themeElements>
    <a:clrScheme name="Template_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PowerPoint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_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PowerPoint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PowerPoint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PowerPoint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PowerPoint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PowerPoint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PowerPoint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PowerPoint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PowerPoint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PowerPoint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PowerPoint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PowerPoint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307</TotalTime>
  <Words>158</Words>
  <Application>Microsoft Office PowerPoint</Application>
  <PresentationFormat>On-screen Show (4:3)</PresentationFormat>
  <Paragraphs>63</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Template_PowerPoint Presentation_2010-03-25</vt:lpstr>
      <vt:lpstr>PowerPoint Presentation</vt:lpstr>
      <vt:lpstr>PowerPoint Presentation</vt:lpstr>
      <vt:lpstr>Handwashing</vt:lpstr>
      <vt:lpstr>Learning Outcomes</vt:lpstr>
      <vt:lpstr>PowerPoint Presentation</vt:lpstr>
      <vt:lpstr>Handwashing Bucket</vt:lpstr>
      <vt:lpstr>Hanging Bottle</vt:lpstr>
      <vt:lpstr>Tippy Tap</vt:lpstr>
      <vt:lpstr>Rain Barrel</vt:lpstr>
      <vt:lpstr>Sink on Wall</vt:lpstr>
      <vt:lpstr>Pedestal Sink</vt:lpstr>
    </vt:vector>
  </TitlesOfParts>
  <Company>Acer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CAWST</dc:creator>
  <cp:lastModifiedBy>Schuelert</cp:lastModifiedBy>
  <cp:revision>27</cp:revision>
  <dcterms:created xsi:type="dcterms:W3CDTF">2010-12-10T21:31:13Z</dcterms:created>
  <dcterms:modified xsi:type="dcterms:W3CDTF">2015-04-20T11:38:45Z</dcterms:modified>
</cp:coreProperties>
</file>