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86" r:id="rId2"/>
    <p:sldMasterId id="2147483674" r:id="rId3"/>
  </p:sldMasterIdLst>
  <p:notesMasterIdLst>
    <p:notesMasterId r:id="rId20"/>
  </p:notesMasterIdLst>
  <p:sldIdLst>
    <p:sldId id="389" r:id="rId4"/>
    <p:sldId id="420" r:id="rId5"/>
    <p:sldId id="421" r:id="rId6"/>
    <p:sldId id="269" r:id="rId7"/>
    <p:sldId id="270" r:id="rId8"/>
    <p:sldId id="272" r:id="rId9"/>
    <p:sldId id="268" r:id="rId10"/>
    <p:sldId id="679" r:id="rId11"/>
    <p:sldId id="676" r:id="rId12"/>
    <p:sldId id="680" r:id="rId13"/>
    <p:sldId id="689" r:id="rId14"/>
    <p:sldId id="690" r:id="rId15"/>
    <p:sldId id="410" r:id="rId16"/>
    <p:sldId id="401" r:id="rId17"/>
    <p:sldId id="402" r:id="rId18"/>
    <p:sldId id="409" r:id="rId19"/>
  </p:sldIdLst>
  <p:sldSz cx="9144000" cy="6858000" type="screen4x3"/>
  <p:notesSz cx="7023100" cy="93091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6A6"/>
    <a:srgbClr val="00B2C0"/>
    <a:srgbClr val="3E39AB"/>
    <a:srgbClr val="FAAF3C"/>
    <a:srgbClr val="3F36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DA4EE0-D2E2-4150-BB36-1747541E994E}" v="1" dt="2024-03-07T20:09:01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3"/>
    <p:restoredTop sz="91960" autoAdjust="0"/>
  </p:normalViewPr>
  <p:slideViewPr>
    <p:cSldViewPr snapToGrid="0" snapToObjects="1">
      <p:cViewPr varScale="1">
        <p:scale>
          <a:sx n="126" d="100"/>
          <a:sy n="126" d="100"/>
        </p:scale>
        <p:origin x="372" y="90"/>
      </p:cViewPr>
      <p:guideLst>
        <p:guide orient="horz" pos="186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08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2EE518-40B2-5244-B6B8-00E9D237F792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456B2AF-64B7-4D4F-A28A-659DBC8AD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7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3D8F5BF0-DED6-4FFC-8244-132CF852CC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7638" y="1163638"/>
            <a:ext cx="4187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74212727-6AC3-4B13-9FAE-D9B80E0707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Conditions such as this are common in too many countries in the developing world—little wonder the corona virus is taking such a toll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CEE06657-362C-4694-A092-092C80071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BE8455-3C83-43F5-B583-FC69FFFAC0C4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Dirty, unclean surfaces and conditions give rise to widespread infection. Spread of pandemics and disease, maternal and child mortality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8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Sufficient drinking 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0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5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6293" y="6356351"/>
            <a:ext cx="399340" cy="365125"/>
          </a:xfrm>
        </p:spPr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6531CC-30CE-B948-95A0-8AD023F59F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3549586" cy="3512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6C1971-F6E3-894F-9D00-E7B1528AA8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051" y="5832433"/>
            <a:ext cx="3071242" cy="104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3419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683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9898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TK Titl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 hidden="1">
            <a:extLst>
              <a:ext uri="{FF2B5EF4-FFF2-40B4-BE49-F238E27FC236}">
                <a16:creationId xmlns:a16="http://schemas.microsoft.com/office/drawing/2014/main" id="{CAD64C2E-93D6-4AF8-B7ED-1CC4893512F1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1590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D2EA9AC-786B-4AE1-8091-61B68238BBA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3300" dirty="0"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44800" y="2091600"/>
            <a:ext cx="8648700" cy="1419363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C8F2630A-BD6E-4A3A-8A82-BBA3DBDE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142A1-7031-4714-82B7-722221E18C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79D1434A-4479-4DF9-A40D-D855102F1B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249738" y="6248402"/>
            <a:ext cx="39941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#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363EEF-9B51-5944-9254-ECE7BEDB1C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55" y="133746"/>
            <a:ext cx="4351745" cy="1484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5D296D-46AE-6149-A037-5EF0C3978D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784" y="3429000"/>
            <a:ext cx="3604337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9818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932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9412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CA88B-5D26-42BA-A8F7-81FEDCC1A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75618-1689-4C3F-9CCA-CEDE52622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92D6A-1625-4470-9125-4907F70E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2024-03-07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C97D4-90B8-4A46-B34C-9673F6886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1F81E-BC20-4CE4-BC31-25FF58287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253819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1C43B-547A-4F34-BFC4-F7B19A6B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A180C-11EA-4FA5-A979-569D23C18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9268A-AA6D-4B3D-AFD9-FA2C9F9D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2024-03-07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5E16-00F2-4082-8062-A34CC0D6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EAA66-B102-444C-9034-19273C8C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05733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3D048-0EA3-461B-AE22-E180446B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57B4C-FE16-4D56-B4FC-F2A1D84B1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F82A4-7F40-41DE-AC4C-953CC278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2024-03-07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F76C0-570D-49E0-B30C-576A2798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96680-76ED-447B-8ABE-B9378801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453273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394C-D32A-4F22-BCD5-768F3D6F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D2342-39C7-46C5-9B02-69133A098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DE54D-ED03-4ADF-A0AE-70699182A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924DC-D92B-4C4D-8F67-F7739E10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2024-03-07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BD1C6-8302-4957-81C7-92C59C8A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02C3B-3A11-42D7-BCF9-E02502F7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753301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393D6-4D01-4652-9050-1277F7895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ADB77-C730-43E2-BCD7-1A26CBD37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DC329-725E-437F-8E4F-5F3D5C768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F9169-4754-4F75-B0C8-9907B5224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715D61-F4BD-4397-8F21-7944263A1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4F3B3-CCA9-4E53-ADC5-2FDF0F3A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2024-03-07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BF850A-3448-450D-A57E-B1B66C25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67123-9EBE-4B55-8DAF-4D4D26D2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457351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9615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EABC-1471-45C6-A292-6C72BF73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3D675-86BA-4ED8-8C2A-12C05A316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2024-03-07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105773-46A1-4EC5-B1E7-68809D1E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8270E-56E3-4879-ABC5-D4FFCC34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6659436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6D9FD-C8CB-452A-A9A9-75A6A0D8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2024-03-07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5B2F1B-67E2-487D-9F59-FE9D17204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3141E-310F-4D64-97D5-8ACEA7A8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2650839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6E31-8A0C-4DCB-A289-259668A05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84413-BB80-4858-8FD8-6F3B2B9FE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C200D-D194-41F9-86D3-6DA0969AA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B8291-4CBE-48C6-A23A-17624D74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2024-03-07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61477-3089-48C8-ABFA-CF7BDC43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5BB70-E471-4BC9-B5CC-77D7F80CE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056436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4C829-D766-43FD-ACF7-5FDCF8DD3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2BED52-F15D-42FC-983D-EE796EB44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7C03E-3E8A-458D-9827-E6144B849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E6CAE-1338-465C-B2EB-77C9AB16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2024-03-07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5EA27-927C-46BC-A78E-0270F735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A65E5-0D69-42E2-A1E6-6EC48FC4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760971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030CD-9172-4405-B843-47FB4E2B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92AD7-7BE7-4C3F-BA52-88DA65C2E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1D443-7066-4BB3-9EE2-C841EDEA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2024-03-07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CC5C2-2676-4FC2-B324-7A78694D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3D8F0-3F92-4F97-B841-1CC268E5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0495241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CB557D-CCDB-40F0-81C8-2555653CD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7CFEB-F2B1-47A3-B0C3-BDF8DEAD4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32C39-92D3-409A-A9AB-D60593CC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2024-03-07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53531-8D96-4E90-8D63-A3FF43F1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AA2FB-D835-4F3E-AAD3-C7006FAC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5743970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52B10-9B13-47D0-8E7D-C6FDBB899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076E43-8E61-475B-A9CA-B0AF41FC1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35901-6C2A-47F3-AF91-73F28C00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2024-03-07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54AAA-BED9-4933-91C3-FB52E261E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0255-C583-49F5-88BF-42BA2F62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312767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3B76-3346-4187-BD13-4151E4E0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AAD06-2BE5-497B-B302-D0675AFA7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04E4D-AA82-409A-8F7C-669DF99A3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2024-03-07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D38BC-23E4-4350-92A1-5ECA2B23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1A554-4BE0-483A-9829-B4C28EAA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496492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B31C3-0099-4A3F-84DE-C3AA5C1A6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9203D-EB40-49DB-8F44-44089B7E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D4FE4-94F4-45C1-9185-3E3A3236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2024-03-07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AD110-F276-49E2-9E5C-D810216F9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913E9-4062-4A67-9A43-9C3DF801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4732969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BAED-EE42-4446-B9C4-B0587F7B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856A9-564B-4A8B-BAED-A7D3A20EC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3F572-4FCC-401A-A0E2-07EF756DC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71FBB-0B4E-41F6-8F13-D293C305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2024-03-07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E0EB1-FBC8-4EDC-B1B5-CD1010FB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DF1E0-272A-41D0-82AD-35D90E6C4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54647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35444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F1F55-DB7D-426C-B715-5FEE54BFE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9277B-51A6-40A0-9D51-DCC5DB518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45AFE-124D-4E2C-8B47-8E283CAD4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12523-A035-46E9-9520-499D7980D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FBA7C6-5CB8-4EE8-A09D-8AD2A9EA1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C54BD9-23DF-4CD6-80BB-06CDDDE17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2024-03-07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E0E275-1786-431F-8E3F-0A5A7EE8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EEADF-196A-4A49-BBD5-F7536531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107209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A90E-5AE4-42DD-ABBB-98489F45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CBB60B-43F3-4E24-B733-D8877AD7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2024-03-07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B86F1-11E1-499E-9E50-2121D98E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E387E-423B-469B-B64D-FDB74E48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3943200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0D3DBF-6079-40B3-A019-DDA700445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2024-03-07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A4D9F1-4338-43A1-A2A0-1DF86739E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8EA9C-D5A6-4E3D-9551-7E7BF533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1236472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E852-D201-4E9A-A839-818C4D5B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5ADEE-6238-42E1-BEFF-C9D4BAEE8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26846-7209-4594-8C1C-5C58084A4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D6C16-164D-4E2B-A6BC-5F34EDC1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2024-03-07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414AF-F868-4737-84B4-06194192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C01AF-6B73-43A0-A819-0DA5C896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7424005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601E3-AD7E-41C8-AD2C-ACB81DAF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36080-562A-4E15-9E70-8D87D2301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37E63-B825-4E3F-BBCE-63CB0F1C8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34A60-E609-4050-9294-E2D8F7822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2024-03-07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510A6-3A98-4621-AF92-83789F69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FCA75-1C6C-4732-BD40-EFA35B9C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3430721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61374-9428-4895-971B-7FA75C1A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96DA4-A00B-4278-910C-CBFE54536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06706-B8F0-41CB-B84E-6A0EA5264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2024-03-07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0B96A-01EE-4B9B-B937-AB7971939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61FDE-27D7-4935-AC5B-3C544131C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5864811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73D9B-62D3-44BF-9BF3-660C3CAF4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EDB9A-86CB-4158-AAB0-750DAE8CC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823E4-4E98-42C2-9C8E-2A89C84D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2024-03-07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4DB38-997E-4196-8513-E36D50DC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E75B3-3652-40F9-886C-2178C43A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343520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3075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4726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3835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3838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7124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851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01DC6-C509-8A4A-B3B4-1C4091C54CB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03745C-9B08-40A5-B013-407D70C9CC5D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3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9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98" r:id="rId13"/>
    <p:sldLayoutId id="2147483699" r:id="rId14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9634D5-BD21-4CA4-AD53-3BAEEC93A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EF2BB-5779-4E39-AF9F-5F0AAD458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2C461-3D37-474D-9159-BCFD66F3E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128A3-A756-4A8E-94FD-519336E19EBA}" type="datetimeFigureOut">
              <a:rPr lang="en-CA" smtClean="0"/>
              <a:t>2024-03-07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29CA8-AB37-442D-9DF2-C37EB071D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271AC-9C80-46C8-9307-7D780F01A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017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A43F1A-0DC5-4F18-8D90-A59717E5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4EFD0-B093-4399-B938-6EA1F8792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72002-336E-4456-94F8-4A17351F7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AF24C-5C48-4D4C-87B0-E1D562B22F03}" type="datetimeFigureOut">
              <a:rPr lang="en-CA" smtClean="0"/>
              <a:t>2024-03-07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E7CCB-83EA-4EA0-AD15-D5B70E2DB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57CD2-D744-4D2D-AB8A-C7BCB65CB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780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4">
            <a:extLst>
              <a:ext uri="{FF2B5EF4-FFF2-40B4-BE49-F238E27FC236}">
                <a16:creationId xmlns:a16="http://schemas.microsoft.com/office/drawing/2014/main" id="{ED13F15B-A93F-4B42-8148-E3E2E8A05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38" y="3332339"/>
            <a:ext cx="3472847" cy="179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sz="18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How WASH Contributes to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sz="18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Improved Health: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sz="18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An In-Depth Look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March 5, 2024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C1BDC-5708-2342-BC17-A67F1B0EDA67}"/>
              </a:ext>
            </a:extLst>
          </p:cNvPr>
          <p:cNvSpPr/>
          <p:nvPr/>
        </p:nvSpPr>
        <p:spPr>
          <a:xfrm>
            <a:off x="0" y="0"/>
            <a:ext cx="9144000" cy="3185756"/>
          </a:xfrm>
          <a:prstGeom prst="rect">
            <a:avLst/>
          </a:prstGeom>
          <a:solidFill>
            <a:srgbClr val="2A5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FF51CE-9356-8F47-A6DF-1DAD62072D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452" y="5693587"/>
            <a:ext cx="3085228" cy="10526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4246EE-2D2E-FF42-A710-C2E8F4DBCC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38" y="4385995"/>
            <a:ext cx="2616346" cy="2615184"/>
          </a:xfrm>
          <a:prstGeom prst="rect">
            <a:avLst/>
          </a:prstGeom>
        </p:spPr>
      </p:pic>
      <p:sp>
        <p:nvSpPr>
          <p:cNvPr id="15364" name="TextBox 15">
            <a:extLst>
              <a:ext uri="{FF2B5EF4-FFF2-40B4-BE49-F238E27FC236}">
                <a16:creationId xmlns:a16="http://schemas.microsoft.com/office/drawing/2014/main" id="{FC2207E6-2DC2-4EE8-91E7-BBF301FC3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75" y="307556"/>
            <a:ext cx="784505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ClrTx/>
              <a:buSz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+mn-lt"/>
              </a:rPr>
              <a:t>WASH and Health…..</a:t>
            </a:r>
          </a:p>
          <a:p>
            <a:pPr>
              <a:spcBef>
                <a:spcPts val="0"/>
              </a:spcBef>
              <a:buClrTx/>
              <a:buSz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+mn-lt"/>
              </a:rPr>
              <a:t>Go Hand in Hand</a:t>
            </a:r>
            <a:br>
              <a:rPr lang="en-US" altLang="en-US" sz="4800" b="1" dirty="0">
                <a:solidFill>
                  <a:schemeClr val="bg1"/>
                </a:solidFill>
                <a:latin typeface="+mn-lt"/>
              </a:rPr>
            </a:br>
            <a:endParaRPr lang="en-US" altLang="en-US" sz="4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2FD3974-517E-5BFF-AA95-A3C1442EF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746" y="2265739"/>
            <a:ext cx="4534579" cy="318575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5947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Follow Up and Implementation Priorities</a:t>
            </a:r>
            <a:br>
              <a:rPr lang="en-US" b="1" dirty="0">
                <a:ea typeface="+mj-ea"/>
                <a:cs typeface="+mj-cs"/>
              </a:rPr>
            </a:br>
            <a:br>
              <a:rPr lang="en-US" b="1" dirty="0">
                <a:solidFill>
                  <a:srgbClr val="0000FF"/>
                </a:solidFill>
                <a:ea typeface="+mj-ea"/>
                <a:cs typeface="+mj-cs"/>
              </a:rPr>
            </a:br>
            <a:endParaRPr lang="en-US" b="1" dirty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Discussions with each hospital and community residents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Prioritizing of strategic issues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Next Steps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Finalization of Strategic Plan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Final report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Implementation of Priorities with Leaders and Health Boards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Ongoing communication of developments with hospital boards, staff, and community and village leaders</a:t>
            </a:r>
          </a:p>
        </p:txBody>
      </p:sp>
    </p:spTree>
    <p:extLst>
      <p:ext uri="{BB962C8B-B14F-4D97-AF65-F5344CB8AC3E}">
        <p14:creationId xmlns:p14="http://schemas.microsoft.com/office/powerpoint/2010/main" val="382093251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3"/>
          <p:cNvSpPr txBox="1">
            <a:spLocks noChangeArrowheads="1"/>
          </p:cNvSpPr>
          <p:nvPr/>
        </p:nvSpPr>
        <p:spPr bwMode="auto">
          <a:xfrm>
            <a:off x="457200" y="0"/>
            <a:ext cx="8199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NSUKKA DIOCESAN HEALTH SERVICES STRATEGIC PLAN:  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JULY 2015 – JUNE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225" y="954088"/>
            <a:ext cx="19050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0463" y="933450"/>
            <a:ext cx="19050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914400"/>
            <a:ext cx="4284662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Strategic Initiatives </a:t>
            </a: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&amp;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Outcomes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6338" y="1466850"/>
            <a:ext cx="1905000" cy="8620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 cmpd="sng"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ea typeface="+mn-ea"/>
                <a:cs typeface="+mn-cs"/>
              </a:rPr>
              <a:t>Community Health Education and Outreach</a:t>
            </a:r>
            <a:endParaRPr lang="en-US" sz="1200" b="1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6338" y="2425700"/>
            <a:ext cx="1905000" cy="554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ea typeface="+mn-ea"/>
                <a:cs typeface="+mn-cs"/>
              </a:rPr>
              <a:t>Go To Resource for Healthcare Services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" b="1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5863" y="3086100"/>
            <a:ext cx="1905000" cy="984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 cmpd="sng"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ea typeface="+mn-ea"/>
                <a:cs typeface="+mn-cs"/>
              </a:rPr>
              <a:t>Organizational Infrastructure Support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6338" y="4164013"/>
            <a:ext cx="1905000" cy="101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ea typeface="+mn-ea"/>
                <a:cs typeface="+mn-cs"/>
              </a:rPr>
              <a:t>Staffing Support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5863" y="5291138"/>
            <a:ext cx="1905000" cy="1538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ea typeface="+mn-ea"/>
                <a:cs typeface="+mn-cs"/>
              </a:rPr>
              <a:t>Governance and Financial Resources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150" y="3225800"/>
            <a:ext cx="19050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Vision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3688" y="1479550"/>
            <a:ext cx="1905000" cy="1601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ea typeface="+mn-ea"/>
                <a:cs typeface="+mn-cs"/>
              </a:rPr>
              <a:t>Provide the highest quality health services and healthy living information to increase the health and well-being of the people of Nsukka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1150" y="3727450"/>
            <a:ext cx="1905000" cy="20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ea typeface="+mn-ea"/>
                <a:cs typeface="+mn-cs"/>
              </a:rPr>
              <a:t>Create and sustain the highest quality physical, mental, spiritual, and social well-being services and support for all residents served by the Nsukka Diocesan Health Services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394200" y="1719263"/>
            <a:ext cx="338138" cy="177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38" name="TextBox 17"/>
          <p:cNvSpPr txBox="1">
            <a:spLocks noChangeArrowheads="1"/>
          </p:cNvSpPr>
          <p:nvPr/>
        </p:nvSpPr>
        <p:spPr bwMode="auto">
          <a:xfrm>
            <a:off x="4732338" y="1463675"/>
            <a:ext cx="4292600" cy="8604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 sz="1000" dirty="0"/>
              <a:t>Increase voice and effectiveness on healthy living through outreach and education in church, community settings, hospitals, clinics, and schools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1000" dirty="0"/>
              <a:t>Partner with other providers and public and private organizations to develop and support medical education programs and coordinate public health and disease prevention messages 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394200" y="2611438"/>
            <a:ext cx="338138" cy="177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40" name="TextBox 19"/>
          <p:cNvSpPr txBox="1">
            <a:spLocks noChangeArrowheads="1"/>
          </p:cNvSpPr>
          <p:nvPr/>
        </p:nvSpPr>
        <p:spPr bwMode="auto">
          <a:xfrm>
            <a:off x="4732338" y="2411413"/>
            <a:ext cx="4310062" cy="5540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 sz="1000" dirty="0"/>
              <a:t>Develop and support services to meet the needs of the community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1000" dirty="0"/>
              <a:t>Implement performance based programs to provide highest quality healthcare services </a:t>
            </a:r>
          </a:p>
        </p:txBody>
      </p:sp>
      <p:sp>
        <p:nvSpPr>
          <p:cNvPr id="26641" name="TextBox 20"/>
          <p:cNvSpPr txBox="1">
            <a:spLocks noChangeArrowheads="1"/>
          </p:cNvSpPr>
          <p:nvPr/>
        </p:nvSpPr>
        <p:spPr bwMode="auto">
          <a:xfrm>
            <a:off x="4757738" y="3062288"/>
            <a:ext cx="4292600" cy="1016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 sz="1000" dirty="0"/>
              <a:t>Prioritize staff needs and develop plan to secure necessary equipment and supplies to effectively and efficiently serve patients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1000" dirty="0"/>
              <a:t>Develop a building design plan to address patient and staff needs in the hospital with short-term priority given to maternal care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1000" dirty="0"/>
              <a:t>Develop and implement plan for clean water, water distribution, and contaminated waste water disposal for hospitals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4402138" y="3416300"/>
            <a:ext cx="339725" cy="177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43" name="TextBox 22"/>
          <p:cNvSpPr txBox="1">
            <a:spLocks noChangeArrowheads="1"/>
          </p:cNvSpPr>
          <p:nvPr/>
        </p:nvSpPr>
        <p:spPr bwMode="auto">
          <a:xfrm>
            <a:off x="4757738" y="4164013"/>
            <a:ext cx="4310062" cy="1016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 sz="1000" dirty="0"/>
              <a:t>Develop a comprehensive plan to achieve a supportive wage and salary plan for clinical and non-clinical staff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1000" dirty="0"/>
              <a:t>Provide staff with on-line and local educational programming resources to increase and maintain professional clinical knowledge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1000" dirty="0"/>
              <a:t>Engage and support staff in ongoing multi-hospital discussions within clinical service areas on a monthly or quarterly basis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4402138" y="4610100"/>
            <a:ext cx="339725" cy="177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45" name="TextBox 24"/>
          <p:cNvSpPr txBox="1">
            <a:spLocks noChangeArrowheads="1"/>
          </p:cNvSpPr>
          <p:nvPr/>
        </p:nvSpPr>
        <p:spPr bwMode="auto">
          <a:xfrm>
            <a:off x="4757738" y="5291138"/>
            <a:ext cx="4327525" cy="16303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 sz="1000" dirty="0"/>
              <a:t>Recruit local and national health experts to serve on the Nsukka Diocese Healthcare Commission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1000" dirty="0"/>
              <a:t>Provide board members with performance expectations and orientation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1000" dirty="0"/>
              <a:t>Develop and Implement a plan to ensure proper payment for services delivered to patients, including public and private support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1000" dirty="0"/>
              <a:t>Develop a collaborative organizational approach with other religious-based health providers for government support and payment for patients and communities serving poverty and extreme poverty communities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1000" dirty="0"/>
              <a:t>Develop an approach for qualified insurers to provide health insurance plans to Nsukka Diocesan residents for usage within the Diocesan Health System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4402138" y="5930900"/>
            <a:ext cx="339725" cy="177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62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5-30 at 5.29.50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472" y="990599"/>
            <a:ext cx="8108128" cy="505518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Strategic Plan Report – 20 plus pages</a:t>
            </a:r>
          </a:p>
        </p:txBody>
      </p:sp>
    </p:spTree>
    <p:extLst>
      <p:ext uri="{BB962C8B-B14F-4D97-AF65-F5344CB8AC3E}">
        <p14:creationId xmlns:p14="http://schemas.microsoft.com/office/powerpoint/2010/main" val="45068895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53727F7-14B3-F041-85A3-0E54EFD96CBE}"/>
              </a:ext>
            </a:extLst>
          </p:cNvPr>
          <p:cNvSpPr txBox="1">
            <a:spLocks/>
          </p:cNvSpPr>
          <p:nvPr/>
        </p:nvSpPr>
        <p:spPr>
          <a:xfrm>
            <a:off x="425296" y="301207"/>
            <a:ext cx="8516998" cy="1011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Sanitation, Hygiene and Sanitary  Protocols </a:t>
            </a:r>
          </a:p>
          <a:p>
            <a:pPr algn="ctr"/>
            <a:r>
              <a:rPr lang="en-US" sz="1400" b="1" i="1" dirty="0">
                <a:solidFill>
                  <a:schemeClr val="accent1"/>
                </a:solidFill>
                <a:latin typeface="+mn-lt"/>
              </a:rPr>
              <a:t>Not Natural if you don’t have WASH at home or school</a:t>
            </a:r>
          </a:p>
          <a:p>
            <a:endParaRPr lang="en-US" sz="1400" b="1" i="1" dirty="0">
              <a:solidFill>
                <a:schemeClr val="accent1"/>
              </a:solidFill>
              <a:latin typeface="+mn-lt"/>
            </a:endParaRPr>
          </a:p>
          <a:p>
            <a:endParaRPr lang="en-US" b="1" dirty="0">
              <a:solidFill>
                <a:schemeClr val="accent1"/>
              </a:solidFill>
              <a:latin typeface="+mn-lt"/>
            </a:endParaRPr>
          </a:p>
          <a:p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1EBA23-670C-CF2C-3EF5-6168AA2BA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021" y="1842385"/>
            <a:ext cx="5825958" cy="43513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943420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E5F9CB-E1F0-4586-B131-1E98156EE608}"/>
              </a:ext>
            </a:extLst>
          </p:cNvPr>
          <p:cNvSpPr txBox="1">
            <a:spLocks/>
          </p:cNvSpPr>
          <p:nvPr/>
        </p:nvSpPr>
        <p:spPr>
          <a:xfrm>
            <a:off x="383052" y="672161"/>
            <a:ext cx="7886700" cy="7165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The COVID-19 Action Plan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ED0E7-8FB7-4796-A193-96BAEBCAE05D}"/>
              </a:ext>
            </a:extLst>
          </p:cNvPr>
          <p:cNvSpPr txBox="1">
            <a:spLocks/>
          </p:cNvSpPr>
          <p:nvPr/>
        </p:nvSpPr>
        <p:spPr>
          <a:xfrm>
            <a:off x="1810011" y="1966584"/>
            <a:ext cx="6695162" cy="276554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100" b="1" dirty="0"/>
              <a:t>In May 2020, the World Health Assembly </a:t>
            </a:r>
            <a:br>
              <a:rPr lang="en-US" sz="3100" b="1" dirty="0"/>
            </a:br>
            <a:r>
              <a:rPr lang="en-US" sz="3100" b="1" dirty="0"/>
              <a:t>called for: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100" i="1" dirty="0"/>
              <a:t>“All member states to support access to safe water, sanitation and hygiene, giving attention to the promotion of personal hygienic measures in all settings particularly in </a:t>
            </a:r>
            <a:r>
              <a:rPr lang="en-US" sz="3100" i="1" dirty="0">
                <a:solidFill>
                  <a:srgbClr val="3E39AB"/>
                </a:solidFill>
              </a:rPr>
              <a:t>health facilities</a:t>
            </a:r>
            <a:r>
              <a:rPr lang="en-US" sz="3100" i="1" dirty="0"/>
              <a:t>.”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93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8CB2E6-CEF4-4646-944B-70AEC0C8DE8D}"/>
              </a:ext>
            </a:extLst>
          </p:cNvPr>
          <p:cNvSpPr txBox="1">
            <a:spLocks/>
          </p:cNvSpPr>
          <p:nvPr/>
        </p:nvSpPr>
        <p:spPr>
          <a:xfrm>
            <a:off x="433840" y="657454"/>
            <a:ext cx="7601215" cy="1345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And by 2030, every HCF to: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1908D-98B9-4DB7-95A4-06487F1B9DE3}"/>
              </a:ext>
            </a:extLst>
          </p:cNvPr>
          <p:cNvSpPr txBox="1">
            <a:spLocks/>
          </p:cNvSpPr>
          <p:nvPr/>
        </p:nvSpPr>
        <p:spPr>
          <a:xfrm>
            <a:off x="1506910" y="1743218"/>
            <a:ext cx="7637090" cy="40991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Have safe drinking water for staff, caregivers, patients </a:t>
            </a:r>
          </a:p>
          <a:p>
            <a:r>
              <a:rPr lang="en-US" sz="2400" dirty="0"/>
              <a:t>Provide safe sanitation for all</a:t>
            </a:r>
          </a:p>
          <a:p>
            <a:r>
              <a:rPr lang="en-US" sz="2400" dirty="0"/>
              <a:t>Encourage and facilitate frequent hand hygiene</a:t>
            </a:r>
          </a:p>
          <a:p>
            <a:r>
              <a:rPr lang="en-US" sz="2400" dirty="0"/>
              <a:t>Implement regular cleaning and disinfecting </a:t>
            </a:r>
          </a:p>
          <a:p>
            <a:r>
              <a:rPr lang="en-US" sz="2400" dirty="0"/>
              <a:t>Manage excreta, feces and urine safely</a:t>
            </a:r>
          </a:p>
          <a:p>
            <a:r>
              <a:rPr lang="en-US" sz="2400" dirty="0"/>
              <a:t>Safely manage health care waste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This is an opportunity for Rotarians everywhere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3304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CC59A6-D09B-427B-A803-E30B8A04EEDE}"/>
              </a:ext>
            </a:extLst>
          </p:cNvPr>
          <p:cNvSpPr/>
          <p:nvPr/>
        </p:nvSpPr>
        <p:spPr>
          <a:xfrm>
            <a:off x="533908" y="746832"/>
            <a:ext cx="8076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2A56A6"/>
                </a:solidFill>
              </a:rPr>
              <a:t>“Wisdom is knowing the right thing to do.</a:t>
            </a:r>
          </a:p>
          <a:p>
            <a:r>
              <a:rPr lang="en-US" sz="4800" b="1" i="1" dirty="0">
                <a:solidFill>
                  <a:srgbClr val="2A56A6"/>
                </a:solidFill>
              </a:rPr>
              <a:t>Integrity is doing it.”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85BC24-E855-4A85-90A2-5C46F5D448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045" y="5139470"/>
            <a:ext cx="3789181" cy="883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6F628C-6183-7848-BD2A-B0F2487438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23578"/>
            <a:ext cx="3789180" cy="484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41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51F5-C5C9-CBC0-3442-6337484B3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WASH and Health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368E8-1576-3DED-8514-232A112B5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27" y="1570131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Drinking unsafe water</a:t>
            </a:r>
          </a:p>
          <a:p>
            <a:r>
              <a:rPr lang="en-US" dirty="0"/>
              <a:t>Cleaning foods with unsafe water</a:t>
            </a:r>
          </a:p>
          <a:p>
            <a:r>
              <a:rPr lang="en-US" dirty="0"/>
              <a:t>Washing hands with unsafe water</a:t>
            </a:r>
          </a:p>
          <a:p>
            <a:r>
              <a:rPr lang="en-US" dirty="0"/>
              <a:t>Cleaning pans, bowls, utensils with unsafe water</a:t>
            </a:r>
          </a:p>
          <a:p>
            <a:r>
              <a:rPr lang="en-US" dirty="0"/>
              <a:t>Intestinal infections spread to others</a:t>
            </a:r>
          </a:p>
          <a:p>
            <a:r>
              <a:rPr lang="en-US" dirty="0"/>
              <a:t>Bacteria in hospitals, nursing/care homes, Clinics –</a:t>
            </a:r>
          </a:p>
          <a:p>
            <a:pPr marL="0" indent="0">
              <a:buNone/>
            </a:pPr>
            <a:r>
              <a:rPr lang="en-US" dirty="0"/>
              <a:t>   spreads easily and fast</a:t>
            </a:r>
          </a:p>
          <a:p>
            <a:r>
              <a:rPr lang="en-US" dirty="0"/>
              <a:t>Imperfect hand hygiene</a:t>
            </a:r>
          </a:p>
          <a:p>
            <a:r>
              <a:rPr lang="en-US" dirty="0"/>
              <a:t>Sterilization of medical equipment</a:t>
            </a:r>
          </a:p>
          <a:p>
            <a:r>
              <a:rPr lang="en-US" dirty="0"/>
              <a:t>Waste water </a:t>
            </a:r>
          </a:p>
          <a:p>
            <a:r>
              <a:rPr lang="en-US" dirty="0"/>
              <a:t>Waste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165C3-74B5-5640-41BF-7746FEF7D6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532" y="4242816"/>
            <a:ext cx="2616346" cy="26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18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E211-13F7-E994-6D0B-68B3FD97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Effects of Unsafe Water and Poor Sanitation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F3912-04C8-7A51-1281-4D2D2876E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1460"/>
            <a:ext cx="7886700" cy="3674222"/>
          </a:xfrm>
        </p:spPr>
        <p:txBody>
          <a:bodyPr>
            <a:normAutofit/>
          </a:bodyPr>
          <a:lstStyle/>
          <a:p>
            <a:r>
              <a:rPr lang="en-US" dirty="0"/>
              <a:t>Each year, an estimated 1.7 to 2.2 million persons die from waterborne diseases - most of these deaths are due to diarrheal diseases</a:t>
            </a:r>
          </a:p>
          <a:p>
            <a:r>
              <a:rPr lang="en-US" dirty="0"/>
              <a:t>Approximately 5,000 children die every day from diarrhea acquired from unsafe drinking water  </a:t>
            </a:r>
          </a:p>
          <a:p>
            <a:r>
              <a:rPr lang="en-US" dirty="0"/>
              <a:t>Total burden of morbidity due to unsafe drinking water is estimated to be 1 billion episodes of gastroenteritis and other infections annually</a:t>
            </a:r>
          </a:p>
        </p:txBody>
      </p:sp>
    </p:spTree>
    <p:extLst>
      <p:ext uri="{BB962C8B-B14F-4D97-AF65-F5344CB8AC3E}">
        <p14:creationId xmlns:p14="http://schemas.microsoft.com/office/powerpoint/2010/main" val="107520146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F868A40-6A7A-3A07-C764-7DDABFF493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834" y="1112230"/>
            <a:ext cx="8680332" cy="488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6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1284AE4D-0B9E-E593-7680-68E9ED36B7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585" y="1171150"/>
            <a:ext cx="8692829" cy="47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08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389B32F1-5917-98D0-239E-4416BF8E53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280" y="955240"/>
            <a:ext cx="8523741" cy="471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3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56A243-F190-1C40-BE6A-64843410ADF1}"/>
              </a:ext>
            </a:extLst>
          </p:cNvPr>
          <p:cNvSpPr txBox="1"/>
          <p:nvPr/>
        </p:nvSpPr>
        <p:spPr>
          <a:xfrm>
            <a:off x="2402816" y="1263533"/>
            <a:ext cx="5547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Successful WASH in HCF Requirements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4E68B-E293-9A42-BE18-DFEF023678CE}"/>
              </a:ext>
            </a:extLst>
          </p:cNvPr>
          <p:cNvSpPr txBox="1"/>
          <p:nvPr/>
        </p:nvSpPr>
        <p:spPr>
          <a:xfrm>
            <a:off x="172692" y="2997527"/>
            <a:ext cx="8630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Buy-In from all sectors within a HCF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of Hand Hygiene Interventions and Health Outcomes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57FA54-D0B1-1340-B4BA-45603C33F5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426" y="5335155"/>
            <a:ext cx="1950882" cy="665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546C8A-426A-A946-8FDD-5584DAF3B7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16" y="889390"/>
            <a:ext cx="1903292" cy="190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97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318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300" y="3692525"/>
            <a:ext cx="4113213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5029200" y="1587500"/>
            <a:ext cx="4132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Strategic Planning with administrators,</a:t>
            </a:r>
          </a:p>
          <a:p>
            <a:pPr eaLnBrk="1" hangingPunct="1"/>
            <a:r>
              <a:rPr lang="en-US" sz="1800" dirty="0"/>
              <a:t>physicians, nurses, laboratory technicians, </a:t>
            </a:r>
          </a:p>
          <a:p>
            <a:pPr eaLnBrk="1" hangingPunct="1"/>
            <a:r>
              <a:rPr lang="en-US" sz="1800" dirty="0"/>
              <a:t>nursing and lab students, finance,  </a:t>
            </a:r>
          </a:p>
          <a:p>
            <a:pPr eaLnBrk="1" hangingPunct="1"/>
            <a:r>
              <a:rPr lang="en-US" sz="1800" dirty="0"/>
              <a:t>environmental services, social work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546100" y="4762500"/>
            <a:ext cx="4171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Participants from Bishop Shanahan, Adani,</a:t>
            </a:r>
          </a:p>
          <a:p>
            <a:pPr eaLnBrk="1" hangingPunct="1"/>
            <a:r>
              <a:rPr lang="en-US" sz="1800" dirty="0"/>
              <a:t>Enugu Ezike, Nursing and Midwifery </a:t>
            </a:r>
          </a:p>
          <a:p>
            <a:pPr eaLnBrk="1" hangingPunct="1"/>
            <a:r>
              <a:rPr lang="en-US" sz="1800" dirty="0"/>
              <a:t>Programs, Laboratory, Finance, and </a:t>
            </a:r>
          </a:p>
          <a:p>
            <a:pPr eaLnBrk="1" hangingPunct="1"/>
            <a:r>
              <a:rPr lang="en-US" sz="1800" dirty="0"/>
              <a:t>Environmental Services 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752600" y="304800"/>
            <a:ext cx="4902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Three-Day Strategic Planning Session</a:t>
            </a:r>
          </a:p>
        </p:txBody>
      </p:sp>
    </p:spTree>
    <p:extLst>
      <p:ext uri="{BB962C8B-B14F-4D97-AF65-F5344CB8AC3E}">
        <p14:creationId xmlns:p14="http://schemas.microsoft.com/office/powerpoint/2010/main" val="191969908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ullSizeRender-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Prioritizing Using Dot Approach</a:t>
            </a:r>
          </a:p>
        </p:txBody>
      </p:sp>
    </p:spTree>
    <p:extLst>
      <p:ext uri="{BB962C8B-B14F-4D97-AF65-F5344CB8AC3E}">
        <p14:creationId xmlns:p14="http://schemas.microsoft.com/office/powerpoint/2010/main" val="761320212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ZgnlGkkZMBbx55kzjc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DgAlKtvuNdJzESLgzP1w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821</Words>
  <Application>Microsoft Office PowerPoint</Application>
  <PresentationFormat>On-screen Show (4:3)</PresentationFormat>
  <Paragraphs>107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Wingdings</vt:lpstr>
      <vt:lpstr>Office Theme</vt:lpstr>
      <vt:lpstr>1_Custom Design</vt:lpstr>
      <vt:lpstr>Custom Design</vt:lpstr>
      <vt:lpstr>PowerPoint Presentation</vt:lpstr>
      <vt:lpstr>WASH and Health Issues</vt:lpstr>
      <vt:lpstr>Effects of Unsafe Water and Poor Sanitation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Prioritizing Using Dot Approach</vt:lpstr>
      <vt:lpstr>Follow Up and Implementation Priorities  </vt:lpstr>
      <vt:lpstr>PowerPoint Presentation</vt:lpstr>
      <vt:lpstr>Strategic Plan Report – 20 plus pages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Denham, Ron</dc:creator>
  <cp:lastModifiedBy>Michael Brown</cp:lastModifiedBy>
  <cp:revision>62</cp:revision>
  <cp:lastPrinted>2020-07-07T18:23:16Z</cp:lastPrinted>
  <dcterms:created xsi:type="dcterms:W3CDTF">2020-06-30T17:44:58Z</dcterms:created>
  <dcterms:modified xsi:type="dcterms:W3CDTF">2024-03-07T20:09:03Z</dcterms:modified>
</cp:coreProperties>
</file>