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6" r:id="rId2"/>
    <p:sldMasterId id="2147483674" r:id="rId3"/>
  </p:sldMasterIdLst>
  <p:notesMasterIdLst>
    <p:notesMasterId r:id="rId23"/>
  </p:notesMasterIdLst>
  <p:sldIdLst>
    <p:sldId id="389" r:id="rId4"/>
    <p:sldId id="394" r:id="rId5"/>
    <p:sldId id="410" r:id="rId6"/>
    <p:sldId id="411" r:id="rId7"/>
    <p:sldId id="418" r:id="rId8"/>
    <p:sldId id="397" r:id="rId9"/>
    <p:sldId id="398" r:id="rId10"/>
    <p:sldId id="400" r:id="rId11"/>
    <p:sldId id="401" r:id="rId12"/>
    <p:sldId id="402" r:id="rId13"/>
    <p:sldId id="403" r:id="rId14"/>
    <p:sldId id="404" r:id="rId15"/>
    <p:sldId id="416" r:id="rId16"/>
    <p:sldId id="413" r:id="rId17"/>
    <p:sldId id="412" r:id="rId18"/>
    <p:sldId id="414" r:id="rId19"/>
    <p:sldId id="417" r:id="rId20"/>
    <p:sldId id="408" r:id="rId21"/>
    <p:sldId id="409" r:id="rId22"/>
  </p:sldIdLst>
  <p:sldSz cx="9144000" cy="6858000" type="screen4x3"/>
  <p:notesSz cx="7023100" cy="93091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6A6"/>
    <a:srgbClr val="00B2C0"/>
    <a:srgbClr val="3E39AB"/>
    <a:srgbClr val="FAAF3C"/>
    <a:srgbClr val="3F3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18"/>
    <p:restoredTop sz="91966" autoAdjust="0"/>
  </p:normalViewPr>
  <p:slideViewPr>
    <p:cSldViewPr snapToGrid="0" snapToObjects="1">
      <p:cViewPr varScale="1">
        <p:scale>
          <a:sx n="138" d="100"/>
          <a:sy n="138" d="100"/>
        </p:scale>
        <p:origin x="522" y="102"/>
      </p:cViewPr>
      <p:guideLst>
        <p:guide orient="horz" pos="18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0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2EE518-40B2-5244-B6B8-00E9D237F792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456B2AF-64B7-4D4F-A28A-659DBC8ADC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7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D8F5BF0-DED6-4FFC-8244-132CF852CC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7638" y="1163638"/>
            <a:ext cx="4187825" cy="31416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4212727-6AC3-4B13-9FAE-D9B80E070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Conditions such as this are common in too many countries in the developing world—little wonder the corona virus is taking such a toll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EE06657-362C-4694-A092-092C80071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BE8455-3C83-43F5-B583-FC69FFFAC0C4}" type="slidenum">
              <a:rPr lang="en-US" altLang="en-US" smtClean="0"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quote specifics of projects—e.g.micro-flush toilets in northern Ghana,  training community in managing WASH systems in Uganda-Bugiri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5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toilets in ???, or equipping a ward in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41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handwashing station in Central America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9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62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9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5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Congestion is bad but so also is Lack of access to handwashing, with soap and water. Both have huge impact on health around the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00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Dirty, unclean surfaces and conditions give rise to widespread infection. Spread of pandemics and disease, maternal and child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8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Aggravated by poor sanitation and no hygiene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2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“improved” sanitation. More on “waste” no handwashing for staff or patients. Need for segregation of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3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 service is unreliable and interrupted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57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11% maternal deaths (1 million/yr), infections from unclean facilities. 20% of neo-natal deaths, 11% maternal deaths from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8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Sufficient drinking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0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Implying advocacy for improvement, and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6B2AF-64B7-4D4F-A28A-659DBC8ADC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3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293" y="6356351"/>
            <a:ext cx="399340" cy="365125"/>
          </a:xfrm>
        </p:spPr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531CC-30CE-B948-95A0-8AD023F59F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3549586" cy="3512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C1971-F6E3-894F-9D00-E7B1528AA8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51" y="5832433"/>
            <a:ext cx="3071242" cy="10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3419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683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9898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TK Titl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 hidden="1">
            <a:extLst>
              <a:ext uri="{FF2B5EF4-FFF2-40B4-BE49-F238E27FC236}">
                <a16:creationId xmlns:a16="http://schemas.microsoft.com/office/drawing/2014/main" id="{CAD64C2E-93D6-4AF8-B7ED-1CC4893512F1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590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D2EA9AC-786B-4AE1-8091-61B68238BBA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3300" dirty="0"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4800" y="2091600"/>
            <a:ext cx="8648700" cy="141936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S_tradnl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8F2630A-BD6E-4A3A-8A82-BBA3DBDE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142A1-7031-4714-82B7-722221E18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79D1434A-4479-4DF9-A40D-D855102F1B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249738" y="6248402"/>
            <a:ext cx="3994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63EEF-9B51-5944-9254-ECE7BEDB1C7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5" y="133746"/>
            <a:ext cx="4351745" cy="1484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D296D-46AE-6149-A037-5EF0C3978D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784" y="3429000"/>
            <a:ext cx="3604337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81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CA88B-5D26-42BA-A8F7-81FEDCC1A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75618-1689-4C3F-9CCA-CEDE52622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2D6A-1625-4470-9125-4907F70E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C97D4-90B8-4A46-B34C-9673F688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1F81E-BC20-4CE4-BC31-25FF5828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253819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C43B-547A-4F34-BFC4-F7B19A6B3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180C-11EA-4FA5-A979-569D23C18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268A-AA6D-4B3D-AFD9-FA2C9F9DA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5E16-00F2-4082-8062-A34CC0D6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EAA66-B102-444C-9034-19273C8C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05733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3D048-0EA3-461B-AE22-E180446B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57B4C-FE16-4D56-B4FC-F2A1D84B1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82A4-7F40-41DE-AC4C-953CC278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76C0-570D-49E0-B30C-576A27989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6680-76ED-447B-8ABE-B9378801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453273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394C-D32A-4F22-BCD5-768F3D6F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D2342-39C7-46C5-9B02-69133A098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DE54D-ED03-4ADF-A0AE-70699182A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924DC-D92B-4C4D-8F67-F7739E10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BD1C6-8302-4957-81C7-92C59C8A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02C3B-3A11-42D7-BCF9-E02502F71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53301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393D6-4D01-4652-9050-1277F7895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ADB77-C730-43E2-BCD7-1A26CBD37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DC329-725E-437F-8E4F-5F3D5C768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F9169-4754-4F75-B0C8-9907B5224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715D61-F4BD-4397-8F21-7944263A1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4F3B3-CCA9-4E53-ADC5-2FDF0F3A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BF850A-3448-450D-A57E-B1B66C25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67123-9EBE-4B55-8DAF-4D4D26D2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57351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EABC-1471-45C6-A292-6C72BF73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3D675-86BA-4ED8-8C2A-12C05A31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05773-46A1-4EC5-B1E7-68809D1E8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8270E-56E3-4879-ABC5-D4FFCC34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65943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6D9FD-C8CB-452A-A9A9-75A6A0D8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B2F1B-67E2-487D-9F59-FE9D1720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3141E-310F-4D64-97D5-8ACEA7A8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6508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9615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6E31-8A0C-4DCB-A289-259668A05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84413-BB80-4858-8FD8-6F3B2B9FE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C200D-D194-41F9-86D3-6DA0969AA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B8291-4CBE-48C6-A23A-17624D74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61477-3089-48C8-ABFA-CF7BDC43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5BB70-E471-4BC9-B5CC-77D7F80C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05643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C829-D766-43FD-ACF7-5FDCF8DD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BED52-F15D-42FC-983D-EE796EB44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C03E-3E8A-458D-9827-E6144B84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E6CAE-1338-465C-B2EB-77C9AB16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5EA27-927C-46BC-A78E-0270F735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A65E5-0D69-42E2-A1E6-6EC48FC4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760971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030CD-9172-4405-B843-47FB4E2B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392AD7-7BE7-4C3F-BA52-88DA65C2E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1D443-7066-4BB3-9EE2-C841EDEA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C5C2-2676-4FC2-B324-7A78694D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3D8F0-3F92-4F97-B841-1CC268E5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049524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B557D-CCDB-40F0-81C8-2555653CD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7CFEB-F2B1-47A3-B0C3-BDF8DEAD4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32C39-92D3-409A-A9AB-D60593CC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3531-8D96-4E90-8D63-A3FF43F1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A2FB-D835-4F3E-AAD3-C7006FAC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5743970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2B10-9B13-47D0-8E7D-C6FDBB899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76E43-8E61-475B-A9CA-B0AF41FC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5901-6C2A-47F3-AF91-73F28C00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54AAA-BED9-4933-91C3-FB52E261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0255-C583-49F5-88BF-42BA2F6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312767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3B76-3346-4187-BD13-4151E4E0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AD06-2BE5-497B-B302-D0675AFA7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04E4D-AA82-409A-8F7C-669DF99A3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38BC-23E4-4350-92A1-5ECA2B23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1A554-4BE0-483A-9829-B4C28EAA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96492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31C3-0099-4A3F-84DE-C3AA5C1A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9203D-EB40-49DB-8F44-44089B7E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D4FE4-94F4-45C1-9185-3E3A3236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D110-F276-49E2-9E5C-D810216F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913E9-4062-4A67-9A43-9C3DF801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473296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BAED-EE42-4446-B9C4-B0587F7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56A9-564B-4A8B-BAED-A7D3A20EC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3F572-4FCC-401A-A0E2-07EF756DC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71FBB-0B4E-41F6-8F13-D293C305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E0EB1-FBC8-4EDC-B1B5-CD1010FB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DF1E0-272A-41D0-82AD-35D90E6C4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4647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1F55-DB7D-426C-B715-5FEE54BF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9277B-51A6-40A0-9D51-DCC5DB51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45AFE-124D-4E2C-8B47-8E283CAD4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12523-A035-46E9-9520-499D7980D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BA7C6-5CB8-4EE8-A09D-8AD2A9EA1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C54BD9-23DF-4CD6-80BB-06CDDDE1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E0E275-1786-431F-8E3F-0A5A7EE8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EEADF-196A-4A49-BBD5-F7536531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107209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A90E-5AE4-42DD-ABBB-98489F45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BB60B-43F3-4E24-B733-D8877AD7B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B86F1-11E1-499E-9E50-2121D9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E387E-423B-469B-B64D-FDB74E48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432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3544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0D3DBF-6079-40B3-A019-DDA70044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A4D9F1-4338-43A1-A2A0-1DF86739E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8EA9C-D5A6-4E3D-9551-7E7BF533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123647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E852-D201-4E9A-A839-818C4D5B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5ADEE-6238-42E1-BEFF-C9D4BAEE8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26846-7209-4594-8C1C-5C58084A4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D6C16-164D-4E2B-A6BC-5F34EDC1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414AF-F868-4737-84B4-06194192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C01AF-6B73-43A0-A819-0DA5C896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742400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1E3-AD7E-41C8-AD2C-ACB81DAF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6080-562A-4E15-9E70-8D87D2301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37E63-B825-4E3F-BBCE-63CB0F1C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4A60-E609-4050-9294-E2D8F782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510A6-3A98-4621-AF92-83789F69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FCA75-1C6C-4732-BD40-EFA35B9C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343072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1374-9428-4895-971B-7FA75C1A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B96DA4-A00B-4278-910C-CBFE54536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06706-B8F0-41CB-B84E-6A0EA526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B96A-01EE-4B9B-B937-AB797193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61FDE-27D7-4935-AC5B-3C544131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586481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73D9B-62D3-44BF-9BF3-660C3CAF4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EDB9A-86CB-4158-AAB0-750DAE8CC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823E4-4E98-42C2-9C8E-2A89C84D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4DB38-997E-4196-8513-E36D50DC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E75B3-3652-40F9-886C-2178C43A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343520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3075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4726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3835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83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712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85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1DC6-C509-8A4A-B3B4-1C4091C54CB6}" type="datetimeFigureOut">
              <a:rPr lang="en-US" smtClean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6779-B3B5-3C49-9DDC-C3A475E511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C03745C-9B08-40A5-B013-407D70C9CC5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3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9634D5-BD21-4CA4-AD53-3BAEEC93A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EF2BB-5779-4E39-AF9F-5F0AAD458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2C461-3D37-474D-9159-BCFD66F3E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28A3-A756-4A8E-94FD-519336E19EBA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29CA8-AB37-442D-9DF2-C37EB071D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271AC-9C80-46C8-9307-7D780F01A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63E3-2C59-4BDF-BF54-941751D713E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17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43F1A-0DC5-4F18-8D90-A59717E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EFD0-B093-4399-B938-6EA1F8792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2002-336E-4456-94F8-4A17351F7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AF24C-5C48-4D4C-87B0-E1D562B22F03}" type="datetimeFigureOut">
              <a:rPr lang="en-CA" smtClean="0"/>
              <a:t>2021-01-28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E7CCB-83EA-4EA0-AD15-D5B70E2DB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7CD2-D744-4D2D-AB8A-C7BCB65CB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073EE-82EA-4EE3-AB3C-A8D06450C24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80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>
            <a:extLst>
              <a:ext uri="{FF2B5EF4-FFF2-40B4-BE49-F238E27FC236}">
                <a16:creationId xmlns:a16="http://schemas.microsoft.com/office/drawing/2014/main" id="{ED13F15B-A93F-4B42-8148-E3E2E8A0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38" y="3484784"/>
            <a:ext cx="3866525" cy="179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FAAF3C"/>
                </a:solidFill>
                <a:latin typeface="+mn-lt"/>
              </a:rPr>
              <a:t>F. Ronald (Ron) Denham</a:t>
            </a:r>
            <a:br>
              <a:rPr lang="en-US" altLang="en-US" sz="1800" dirty="0">
                <a:solidFill>
                  <a:srgbClr val="FAAF3C"/>
                </a:solidFill>
                <a:latin typeface="+mn-lt"/>
              </a:rPr>
            </a:br>
            <a:r>
              <a:rPr lang="en-US" altLang="en-US" sz="1800" dirty="0">
                <a:solidFill>
                  <a:srgbClr val="FAAF3C"/>
                </a:solidFill>
                <a:latin typeface="+mn-lt"/>
              </a:rPr>
              <a:t>Chair Emeritus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AAF3C"/>
                </a:solidFill>
                <a:latin typeface="+mn-lt"/>
              </a:rPr>
              <a:t>WASH Rotary Action Group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AAF3C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C1BDC-5708-2342-BC17-A67F1B0EDA67}"/>
              </a:ext>
            </a:extLst>
          </p:cNvPr>
          <p:cNvSpPr/>
          <p:nvPr/>
        </p:nvSpPr>
        <p:spPr>
          <a:xfrm>
            <a:off x="0" y="0"/>
            <a:ext cx="9144000" cy="3185756"/>
          </a:xfrm>
          <a:prstGeom prst="rect">
            <a:avLst/>
          </a:prstGeom>
          <a:solidFill>
            <a:srgbClr val="2A5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FF51CE-9356-8F47-A6DF-1DAD62072D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52" y="5693587"/>
            <a:ext cx="3085228" cy="105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4246EE-2D2E-FF42-A710-C2E8F4DBCC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28" y="4385995"/>
            <a:ext cx="2616346" cy="26151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9096AA-0B35-1146-820F-1AB0EEB3AC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</a:blip>
          <a:stretch>
            <a:fillRect/>
          </a:stretch>
        </p:blipFill>
        <p:spPr>
          <a:xfrm>
            <a:off x="-482666" y="70809"/>
            <a:ext cx="3760469" cy="3008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23FC0D-368B-6447-AADF-6653B92EE4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469" y="2396275"/>
            <a:ext cx="4930856" cy="310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TextBox 15">
            <a:extLst>
              <a:ext uri="{FF2B5EF4-FFF2-40B4-BE49-F238E27FC236}">
                <a16:creationId xmlns:a16="http://schemas.microsoft.com/office/drawing/2014/main" id="{FC2207E6-2DC2-4EE8-91E7-BBF301FC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73" y="808048"/>
            <a:ext cx="78450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ClrTx/>
              <a:buSzTx/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+mn-lt"/>
              </a:rPr>
              <a:t>WASH in Health Care Facilities</a:t>
            </a:r>
            <a:br>
              <a:rPr lang="en-US" altLang="en-US" sz="4800" b="1" dirty="0">
                <a:solidFill>
                  <a:schemeClr val="bg1"/>
                </a:solidFill>
                <a:latin typeface="+mn-lt"/>
              </a:rPr>
            </a:br>
            <a:r>
              <a:rPr lang="en-US" altLang="en-US" sz="4800" b="1" dirty="0">
                <a:solidFill>
                  <a:schemeClr val="bg1"/>
                </a:solidFill>
                <a:latin typeface="+mn-lt"/>
              </a:rPr>
              <a:t>and COVID-19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8CB2E6-CEF4-4646-944B-70AEC0C8DE8D}"/>
              </a:ext>
            </a:extLst>
          </p:cNvPr>
          <p:cNvSpPr txBox="1">
            <a:spLocks/>
          </p:cNvSpPr>
          <p:nvPr/>
        </p:nvSpPr>
        <p:spPr>
          <a:xfrm>
            <a:off x="433840" y="657454"/>
            <a:ext cx="7601215" cy="1345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And by 2030, every HCF to: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1908D-98B9-4DB7-95A4-06487F1B9DE3}"/>
              </a:ext>
            </a:extLst>
          </p:cNvPr>
          <p:cNvSpPr txBox="1">
            <a:spLocks/>
          </p:cNvSpPr>
          <p:nvPr/>
        </p:nvSpPr>
        <p:spPr>
          <a:xfrm>
            <a:off x="1506910" y="1743218"/>
            <a:ext cx="7637090" cy="40991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Have safe drinking water for staff, caregivers, patients </a:t>
            </a:r>
          </a:p>
          <a:p>
            <a:r>
              <a:rPr lang="en-US" sz="2400" dirty="0"/>
              <a:t>Provide safe sanitation for all</a:t>
            </a:r>
          </a:p>
          <a:p>
            <a:r>
              <a:rPr lang="en-US" sz="2400" dirty="0"/>
              <a:t>Encourage and facilitate frequent hand hygiene</a:t>
            </a:r>
          </a:p>
          <a:p>
            <a:r>
              <a:rPr lang="en-US" sz="2400" dirty="0"/>
              <a:t>Implement regular cleaning and disinfecting </a:t>
            </a:r>
          </a:p>
          <a:p>
            <a:r>
              <a:rPr lang="en-US" sz="2400" dirty="0"/>
              <a:t>Manage excreta, feces and urine safely</a:t>
            </a:r>
          </a:p>
          <a:p>
            <a:r>
              <a:rPr lang="en-US" sz="2400" dirty="0"/>
              <a:t>Safely manage health care waste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This is an opportunity for Rotarians everywhere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3304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81F0F-6950-47B8-AD72-B1330F6C4C08}"/>
              </a:ext>
            </a:extLst>
          </p:cNvPr>
          <p:cNvSpPr txBox="1">
            <a:spLocks/>
          </p:cNvSpPr>
          <p:nvPr/>
        </p:nvSpPr>
        <p:spPr>
          <a:xfrm>
            <a:off x="388408" y="644797"/>
            <a:ext cx="7430478" cy="619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  <a:latin typeface="+mn-lt"/>
              </a:rPr>
              <a:t>Plus, better 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>management and organization</a:t>
            </a:r>
            <a:r>
              <a:rPr lang="en-US" sz="4000" b="1" dirty="0">
                <a:solidFill>
                  <a:schemeClr val="accent1"/>
                </a:solidFill>
                <a:latin typeface="+mn-lt"/>
              </a:rPr>
              <a:t>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796DC-C75C-4D46-9148-D379269E58D6}"/>
              </a:ext>
            </a:extLst>
          </p:cNvPr>
          <p:cNvSpPr txBox="1">
            <a:spLocks/>
          </p:cNvSpPr>
          <p:nvPr/>
        </p:nvSpPr>
        <p:spPr>
          <a:xfrm>
            <a:off x="1500754" y="1769223"/>
            <a:ext cx="7886700" cy="36219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Adequate funding for operation and maintenance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Effective cost-recovery system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Trained leadership and management at all levels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Better technical and administrative support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Educate and motivate towards WASH goals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Effective monitoring and feedback</a:t>
            </a:r>
          </a:p>
        </p:txBody>
      </p:sp>
    </p:spTree>
    <p:extLst>
      <p:ext uri="{BB962C8B-B14F-4D97-AF65-F5344CB8AC3E}">
        <p14:creationId xmlns:p14="http://schemas.microsoft.com/office/powerpoint/2010/main" val="4018242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06C59-3B8B-46E5-9365-06ECAB236643}"/>
              </a:ext>
            </a:extLst>
          </p:cNvPr>
          <p:cNvSpPr txBox="1">
            <a:spLocks/>
          </p:cNvSpPr>
          <p:nvPr/>
        </p:nvSpPr>
        <p:spPr>
          <a:xfrm>
            <a:off x="354218" y="621041"/>
            <a:ext cx="7886700" cy="4888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Rotarians are helping</a:t>
            </a:r>
            <a:b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communities achieve results: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C6923-788B-4C50-AFD2-D52A5A7384EB}"/>
              </a:ext>
            </a:extLst>
          </p:cNvPr>
          <p:cNvSpPr txBox="1">
            <a:spLocks/>
          </p:cNvSpPr>
          <p:nvPr/>
        </p:nvSpPr>
        <p:spPr>
          <a:xfrm>
            <a:off x="2173371" y="2058046"/>
            <a:ext cx="6717813" cy="4276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Building easy-to-maintain toilets and latrines</a:t>
            </a:r>
          </a:p>
          <a:p>
            <a:r>
              <a:rPr lang="en-US" sz="2400" dirty="0"/>
              <a:t>Installing handwashing stands</a:t>
            </a:r>
          </a:p>
          <a:p>
            <a:r>
              <a:rPr lang="en-US" sz="2400" dirty="0"/>
              <a:t>Funding water systems, filtration, </a:t>
            </a:r>
            <a:br>
              <a:rPr lang="en-US" sz="2400" dirty="0"/>
            </a:br>
            <a:r>
              <a:rPr lang="en-US" sz="2400" dirty="0"/>
              <a:t>storage tanks, cisterns etc.</a:t>
            </a:r>
          </a:p>
          <a:p>
            <a:r>
              <a:rPr lang="en-US" sz="2400" dirty="0"/>
              <a:t>Installing additional water storage tanks  </a:t>
            </a:r>
          </a:p>
          <a:p>
            <a:r>
              <a:rPr lang="en-US" sz="2400" dirty="0"/>
              <a:t>Developing cleaning protocols  </a:t>
            </a:r>
          </a:p>
          <a:p>
            <a:r>
              <a:rPr lang="en-US" sz="2400" dirty="0"/>
              <a:t>Funding MHM programs and materials</a:t>
            </a:r>
          </a:p>
          <a:p>
            <a:r>
              <a:rPr lang="en-US" sz="2400" dirty="0"/>
              <a:t>Restoring water services to clinics</a:t>
            </a:r>
          </a:p>
        </p:txBody>
      </p:sp>
    </p:spTree>
    <p:extLst>
      <p:ext uri="{BB962C8B-B14F-4D97-AF65-F5344CB8AC3E}">
        <p14:creationId xmlns:p14="http://schemas.microsoft.com/office/powerpoint/2010/main" val="523433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1F1B46-3ADE-4AB1-BEDA-33D25C1B0A3C}"/>
              </a:ext>
            </a:extLst>
          </p:cNvPr>
          <p:cNvSpPr txBox="1">
            <a:spLocks/>
          </p:cNvSpPr>
          <p:nvPr/>
        </p:nvSpPr>
        <p:spPr>
          <a:xfrm>
            <a:off x="325857" y="664550"/>
            <a:ext cx="7886700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Many clubs are </a:t>
            </a:r>
            <a:b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already achieving results: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09FEA-58F3-48CD-A264-4CE115D8D91F}"/>
              </a:ext>
            </a:extLst>
          </p:cNvPr>
          <p:cNvSpPr txBox="1">
            <a:spLocks/>
          </p:cNvSpPr>
          <p:nvPr/>
        </p:nvSpPr>
        <p:spPr>
          <a:xfrm>
            <a:off x="447779" y="1925337"/>
            <a:ext cx="7886700" cy="21660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solidFill>
                <a:schemeClr val="accent3"/>
              </a:solidFill>
            </a:endParaRPr>
          </a:p>
          <a:p>
            <a:endParaRPr lang="en-US" sz="2100" dirty="0"/>
          </a:p>
          <a:p>
            <a:pPr marL="3429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342900" lvl="1" indent="0">
              <a:buNone/>
            </a:pPr>
            <a:endParaRPr lang="en-US" sz="1800" dirty="0"/>
          </a:p>
        </p:txBody>
      </p:sp>
      <p:pic>
        <p:nvPicPr>
          <p:cNvPr id="6" name="Picture 5" descr="A bedroom with a bed and desk in a room&#10;&#10;Description automatically generated">
            <a:extLst>
              <a:ext uri="{FF2B5EF4-FFF2-40B4-BE49-F238E27FC236}">
                <a16:creationId xmlns:a16="http://schemas.microsoft.com/office/drawing/2014/main" id="{999D7235-951B-4B86-87FB-6FF5990F1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57" y="1836415"/>
            <a:ext cx="4346351" cy="3075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house that has a sign on the side of a building&#10;&#10;Description automatically generated">
            <a:extLst>
              <a:ext uri="{FF2B5EF4-FFF2-40B4-BE49-F238E27FC236}">
                <a16:creationId xmlns:a16="http://schemas.microsoft.com/office/drawing/2014/main" id="{83D2CFB7-B0D1-46AC-B816-602B273A72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130" y="1836414"/>
            <a:ext cx="4100248" cy="3075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1AA56-10F6-49FB-867E-2C2002C178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685" y="4659288"/>
            <a:ext cx="2512225" cy="1884169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69057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626A0-D6EE-420C-B5E4-3AA419059855}"/>
              </a:ext>
            </a:extLst>
          </p:cNvPr>
          <p:cNvSpPr txBox="1">
            <a:spLocks/>
          </p:cNvSpPr>
          <p:nvPr/>
        </p:nvSpPr>
        <p:spPr>
          <a:xfrm>
            <a:off x="355867" y="2194970"/>
            <a:ext cx="7999025" cy="3628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solidFill>
                <a:schemeClr val="accent3"/>
              </a:solidFill>
            </a:endParaRPr>
          </a:p>
          <a:p>
            <a:pPr marL="342900" lvl="1" indent="0">
              <a:buNone/>
            </a:pPr>
            <a:endParaRPr lang="en-US" sz="1800" b="1" dirty="0"/>
          </a:p>
          <a:p>
            <a:pPr marL="342900" lvl="1" indent="0">
              <a:buNone/>
            </a:pPr>
            <a:endParaRPr lang="en-US" sz="1800" b="1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342900" lvl="1" indent="0">
              <a:buNone/>
            </a:pPr>
            <a:endParaRPr lang="en-US" sz="1800" dirty="0"/>
          </a:p>
        </p:txBody>
      </p:sp>
      <p:pic>
        <p:nvPicPr>
          <p:cNvPr id="6" name="Picture 5" descr="A picture containing person, indoor, young, little&#10;&#10;Description automatically generated">
            <a:extLst>
              <a:ext uri="{FF2B5EF4-FFF2-40B4-BE49-F238E27FC236}">
                <a16:creationId xmlns:a16="http://schemas.microsoft.com/office/drawing/2014/main" id="{EDD8E07D-69B6-42D0-A619-7C5693D944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04" y="1985047"/>
            <a:ext cx="8586592" cy="3450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6D0071A8-0F9B-3140-838E-8954FEFBABF9}"/>
              </a:ext>
            </a:extLst>
          </p:cNvPr>
          <p:cNvSpPr txBox="1">
            <a:spLocks/>
          </p:cNvSpPr>
          <p:nvPr/>
        </p:nvSpPr>
        <p:spPr>
          <a:xfrm>
            <a:off x="325857" y="568897"/>
            <a:ext cx="7886700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Many clubs are </a:t>
            </a:r>
            <a:b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already achieving results: </a:t>
            </a:r>
          </a:p>
        </p:txBody>
      </p:sp>
    </p:spTree>
    <p:extLst>
      <p:ext uri="{BB962C8B-B14F-4D97-AF65-F5344CB8AC3E}">
        <p14:creationId xmlns:p14="http://schemas.microsoft.com/office/powerpoint/2010/main" val="52298558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626A0-D6EE-420C-B5E4-3AA419059855}"/>
              </a:ext>
            </a:extLst>
          </p:cNvPr>
          <p:cNvSpPr txBox="1">
            <a:spLocks/>
          </p:cNvSpPr>
          <p:nvPr/>
        </p:nvSpPr>
        <p:spPr>
          <a:xfrm>
            <a:off x="355867" y="2194970"/>
            <a:ext cx="7999025" cy="3628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solidFill>
                <a:schemeClr val="accent3"/>
              </a:solidFill>
            </a:endParaRPr>
          </a:p>
          <a:p>
            <a:pPr marL="342900" lvl="1" indent="0">
              <a:buNone/>
            </a:pPr>
            <a:endParaRPr lang="en-US" sz="1800" b="1" dirty="0"/>
          </a:p>
          <a:p>
            <a:pPr marL="342900" lvl="1" indent="0">
              <a:buNone/>
            </a:pPr>
            <a:endParaRPr lang="en-US" sz="1800" b="1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342900" lvl="1" indent="0">
              <a:buNone/>
            </a:pPr>
            <a:r>
              <a:rPr lang="en-US" sz="1800" dirty="0"/>
              <a:t>u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2699FB1-1178-BF4C-A13B-915F112EBEF8}"/>
              </a:ext>
            </a:extLst>
          </p:cNvPr>
          <p:cNvSpPr txBox="1">
            <a:spLocks/>
          </p:cNvSpPr>
          <p:nvPr/>
        </p:nvSpPr>
        <p:spPr>
          <a:xfrm>
            <a:off x="355867" y="2194970"/>
            <a:ext cx="7999025" cy="3628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100" dirty="0">
              <a:solidFill>
                <a:schemeClr val="accent3"/>
              </a:solidFill>
            </a:endParaRPr>
          </a:p>
          <a:p>
            <a:pPr marL="342900" lvl="1" indent="0">
              <a:buNone/>
            </a:pPr>
            <a:endParaRPr lang="en-US" sz="1800" b="1" dirty="0"/>
          </a:p>
          <a:p>
            <a:pPr marL="342900" lvl="1" indent="0">
              <a:buNone/>
            </a:pPr>
            <a:endParaRPr lang="en-US" sz="1800" b="1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342900" lvl="1" indent="0">
              <a:buNone/>
            </a:pPr>
            <a:endParaRPr lang="en-US" sz="18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90D3E01-A2FD-D344-97EB-9A2AD3FADE29}"/>
              </a:ext>
            </a:extLst>
          </p:cNvPr>
          <p:cNvSpPr txBox="1">
            <a:spLocks/>
          </p:cNvSpPr>
          <p:nvPr/>
        </p:nvSpPr>
        <p:spPr>
          <a:xfrm>
            <a:off x="325857" y="568897"/>
            <a:ext cx="7886700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Many clubs are </a:t>
            </a:r>
            <a:b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already achieving results: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3C1F7F-CAD8-AD47-A688-F589E59B0D5E}"/>
              </a:ext>
            </a:extLst>
          </p:cNvPr>
          <p:cNvGrpSpPr/>
          <p:nvPr/>
        </p:nvGrpSpPr>
        <p:grpSpPr>
          <a:xfrm>
            <a:off x="325857" y="1729023"/>
            <a:ext cx="8342874" cy="3759099"/>
            <a:chOff x="-1" y="1902665"/>
            <a:chExt cx="7039831" cy="31719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group of people in a room&#10;&#10;Description automatically generated">
              <a:extLst>
                <a:ext uri="{FF2B5EF4-FFF2-40B4-BE49-F238E27FC236}">
                  <a16:creationId xmlns:a16="http://schemas.microsoft.com/office/drawing/2014/main" id="{72FFD4C6-B4B5-47E6-9699-5840D5832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902665"/>
              <a:ext cx="4572001" cy="3171979"/>
            </a:xfrm>
            <a:prstGeom prst="rect">
              <a:avLst/>
            </a:prstGeom>
          </p:spPr>
        </p:pic>
        <p:pic>
          <p:nvPicPr>
            <p:cNvPr id="5" name="Picture 4" descr="A picture containing building, sitting, brick, food&#10;&#10;Description automatically generated">
              <a:extLst>
                <a:ext uri="{FF2B5EF4-FFF2-40B4-BE49-F238E27FC236}">
                  <a16:creationId xmlns:a16="http://schemas.microsoft.com/office/drawing/2014/main" id="{94F329C6-575B-4A12-A33C-3323B9BC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3707" y="1904758"/>
              <a:ext cx="2386123" cy="3169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55801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0915E-656C-4394-86DD-4D56FDBA0B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5300" y="654594"/>
            <a:ext cx="8648700" cy="153828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 we can do about it – a program for </a:t>
            </a:r>
            <a:b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Rotary clubs in the time of COVID-19: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can do about it - a program for Rotary cl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10BC7-C3CB-4FF6-8A1F-42E4CFF0690C}"/>
              </a:ext>
            </a:extLst>
          </p:cNvPr>
          <p:cNvSpPr txBox="1"/>
          <p:nvPr/>
        </p:nvSpPr>
        <p:spPr>
          <a:xfrm>
            <a:off x="1209311" y="2073048"/>
            <a:ext cx="80286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Engage the local health care community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Assess the situation, analyze results, identify gaps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Understand potential solutions/programs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Agree on priorities, set targets, prepare a plan and budget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Seek partners: Rotary clubs, donors, foundations, corporations, WASH Rotary Action Group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Motivate the HCF community to change</a:t>
            </a:r>
          </a:p>
        </p:txBody>
      </p:sp>
    </p:spTree>
    <p:extLst>
      <p:ext uri="{BB962C8B-B14F-4D97-AF65-F5344CB8AC3E}">
        <p14:creationId xmlns:p14="http://schemas.microsoft.com/office/powerpoint/2010/main" val="2056699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60915E-656C-4394-86DD-4D56FDBA0B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5300" y="648331"/>
            <a:ext cx="8648700" cy="153828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Rotarians, Rotaractors and Rotary Community Corps are qualified to take the lead: </a:t>
            </a: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can do about it - a program for Rotary cl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9257E-625B-B847-A293-9C6A0F7165DA}"/>
              </a:ext>
            </a:extLst>
          </p:cNvPr>
          <p:cNvSpPr txBox="1"/>
          <p:nvPr/>
        </p:nvSpPr>
        <p:spPr>
          <a:xfrm>
            <a:off x="1336171" y="1859827"/>
            <a:ext cx="773143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We have credibility because of Polio eradication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Rotarians are the community – they have a vested interest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They understand local values and culture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They have contacts, relationships in the community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They can organize and have the skills to lead change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They have the global reach; get support from anywhere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They collaborate with others, form effective teams</a:t>
            </a:r>
          </a:p>
        </p:txBody>
      </p:sp>
    </p:spTree>
    <p:extLst>
      <p:ext uri="{BB962C8B-B14F-4D97-AF65-F5344CB8AC3E}">
        <p14:creationId xmlns:p14="http://schemas.microsoft.com/office/powerpoint/2010/main" val="158294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EF084-E5C7-43F1-B578-D3539D1B968D}"/>
              </a:ext>
            </a:extLst>
          </p:cNvPr>
          <p:cNvSpPr txBox="1">
            <a:spLocks/>
          </p:cNvSpPr>
          <p:nvPr/>
        </p:nvSpPr>
        <p:spPr>
          <a:xfrm>
            <a:off x="451945" y="663858"/>
            <a:ext cx="7886700" cy="5491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WASH Rotary Action Group can help you: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626A0-D6EE-420C-B5E4-3AA419059855}"/>
              </a:ext>
            </a:extLst>
          </p:cNvPr>
          <p:cNvSpPr txBox="1">
            <a:spLocks/>
          </p:cNvSpPr>
          <p:nvPr/>
        </p:nvSpPr>
        <p:spPr>
          <a:xfrm>
            <a:off x="1033924" y="1794137"/>
            <a:ext cx="8185232" cy="3628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Mentor and train Rotarians to use assessment tools  </a:t>
            </a:r>
          </a:p>
          <a:p>
            <a:r>
              <a:rPr lang="en-US" sz="2400" dirty="0"/>
              <a:t>Provide expertise and resources to plan the project/program</a:t>
            </a:r>
          </a:p>
          <a:p>
            <a:r>
              <a:rPr lang="en-US" sz="2400" dirty="0"/>
              <a:t>Identify international partner clubs and sources of funding</a:t>
            </a:r>
          </a:p>
          <a:p>
            <a:r>
              <a:rPr lang="en-US" sz="2400" dirty="0"/>
              <a:t>Prepare applications for global grants</a:t>
            </a:r>
          </a:p>
          <a:p>
            <a:r>
              <a:rPr lang="en-US" sz="2400" dirty="0"/>
              <a:t>Assist in designing the monitoring and evaluation systems </a:t>
            </a:r>
          </a:p>
          <a:p>
            <a:r>
              <a:rPr lang="en-US" sz="2400" dirty="0"/>
              <a:t>Advocate for change at all political levels</a:t>
            </a:r>
          </a:p>
          <a:p>
            <a:r>
              <a:rPr lang="en-US" sz="2400" dirty="0"/>
              <a:t>Provide protocols for cleaning, operating facilities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5348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CC59A6-D09B-427B-A803-E30B8A04EEDE}"/>
              </a:ext>
            </a:extLst>
          </p:cNvPr>
          <p:cNvSpPr/>
          <p:nvPr/>
        </p:nvSpPr>
        <p:spPr>
          <a:xfrm>
            <a:off x="533908" y="746832"/>
            <a:ext cx="8076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2A56A6"/>
                </a:solidFill>
              </a:rPr>
              <a:t>“Wisdom is knowing</a:t>
            </a:r>
            <a:br>
              <a:rPr lang="en-US" sz="4800" b="1" i="1" dirty="0">
                <a:solidFill>
                  <a:srgbClr val="2A56A6"/>
                </a:solidFill>
              </a:rPr>
            </a:br>
            <a:r>
              <a:rPr lang="en-US" sz="4800" b="1" i="1" dirty="0">
                <a:solidFill>
                  <a:srgbClr val="2A56A6"/>
                </a:solidFill>
              </a:rPr>
              <a:t>the right thing to do.</a:t>
            </a:r>
          </a:p>
          <a:p>
            <a:r>
              <a:rPr lang="en-US" sz="4800" b="1" i="1" dirty="0">
                <a:solidFill>
                  <a:srgbClr val="2A56A6"/>
                </a:solidFill>
              </a:rPr>
              <a:t>Integrity is doing it.”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75717-AFA4-4F19-9F96-E3B04E2F1207}"/>
              </a:ext>
            </a:extLst>
          </p:cNvPr>
          <p:cNvSpPr txBox="1"/>
          <p:nvPr/>
        </p:nvSpPr>
        <p:spPr>
          <a:xfrm>
            <a:off x="3300608" y="3535409"/>
            <a:ext cx="556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2C0"/>
                </a:solidFill>
              </a:rPr>
              <a:t>JOIN the WASH Rotary Action Group</a:t>
            </a:r>
            <a:br>
              <a:rPr lang="en-US" sz="2800" b="1" i="1" dirty="0">
                <a:solidFill>
                  <a:srgbClr val="00B2C0"/>
                </a:solidFill>
              </a:rPr>
            </a:br>
            <a:r>
              <a:rPr lang="en-US" sz="2800" b="1" i="1" dirty="0">
                <a:solidFill>
                  <a:srgbClr val="00B2C0"/>
                </a:solidFill>
              </a:rPr>
              <a:t>and MAKE A DIFFERENCE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5BC24-E855-4A85-90A2-5C46F5D44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045" y="5139470"/>
            <a:ext cx="3789181" cy="88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F628C-6183-7848-BD2A-B0F2487438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323578"/>
            <a:ext cx="3789180" cy="48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4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9111B1-775A-454E-B64A-347851F59C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197" y="2809583"/>
            <a:ext cx="4382233" cy="2921488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71C3F9-0E86-4135-AA8C-56BDE16AA0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43" y="1483091"/>
            <a:ext cx="4375723" cy="2907425"/>
          </a:xfrm>
          <a:prstGeom prst="rect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A361412-5F7F-1A40-8917-6A629E563E52}"/>
              </a:ext>
            </a:extLst>
          </p:cNvPr>
          <p:cNvSpPr txBox="1">
            <a:spLocks/>
          </p:cNvSpPr>
          <p:nvPr/>
        </p:nvSpPr>
        <p:spPr>
          <a:xfrm>
            <a:off x="438743" y="664278"/>
            <a:ext cx="7886700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Reality</a:t>
            </a:r>
          </a:p>
        </p:txBody>
      </p:sp>
    </p:spTree>
    <p:extLst>
      <p:ext uri="{BB962C8B-B14F-4D97-AF65-F5344CB8AC3E}">
        <p14:creationId xmlns:p14="http://schemas.microsoft.com/office/powerpoint/2010/main" val="41817626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room, table, dirty&#10;&#10;Description automatically generated">
            <a:extLst>
              <a:ext uri="{FF2B5EF4-FFF2-40B4-BE49-F238E27FC236}">
                <a16:creationId xmlns:a16="http://schemas.microsoft.com/office/drawing/2014/main" id="{E9EC06F9-EBCE-43BE-ACA9-8E39F636C1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255" y="2648911"/>
            <a:ext cx="4532243" cy="30290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B93D08-CA1A-475E-AE3B-4F2048890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1" y="1480130"/>
            <a:ext cx="4732760" cy="3155173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53727F7-14B3-F041-85A3-0E54EFD96CBE}"/>
              </a:ext>
            </a:extLst>
          </p:cNvPr>
          <p:cNvSpPr txBox="1">
            <a:spLocks/>
          </p:cNvSpPr>
          <p:nvPr/>
        </p:nvSpPr>
        <p:spPr>
          <a:xfrm>
            <a:off x="438743" y="664278"/>
            <a:ext cx="7886700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Reality</a:t>
            </a:r>
          </a:p>
        </p:txBody>
      </p:sp>
    </p:spTree>
    <p:extLst>
      <p:ext uri="{BB962C8B-B14F-4D97-AF65-F5344CB8AC3E}">
        <p14:creationId xmlns:p14="http://schemas.microsoft.com/office/powerpoint/2010/main" val="6794342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2A173-E849-40C7-BB2E-1443F4E3E3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145" y="2191768"/>
            <a:ext cx="4682054" cy="35103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43490-530D-4400-B0B7-7447C8FAC4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43" y="1501972"/>
            <a:ext cx="4268158" cy="3201118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DD5E283F-86C4-9047-94B7-68B85358D224}"/>
              </a:ext>
            </a:extLst>
          </p:cNvPr>
          <p:cNvSpPr txBox="1">
            <a:spLocks/>
          </p:cNvSpPr>
          <p:nvPr/>
        </p:nvSpPr>
        <p:spPr>
          <a:xfrm>
            <a:off x="438743" y="664278"/>
            <a:ext cx="7886700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Reality</a:t>
            </a:r>
          </a:p>
        </p:txBody>
      </p:sp>
    </p:spTree>
    <p:extLst>
      <p:ext uri="{BB962C8B-B14F-4D97-AF65-F5344CB8AC3E}">
        <p14:creationId xmlns:p14="http://schemas.microsoft.com/office/powerpoint/2010/main" val="42296076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2B4B784-1D5D-B243-B4A7-A85089C16A96}"/>
              </a:ext>
            </a:extLst>
          </p:cNvPr>
          <p:cNvSpPr txBox="1">
            <a:spLocks/>
          </p:cNvSpPr>
          <p:nvPr/>
        </p:nvSpPr>
        <p:spPr>
          <a:xfrm>
            <a:off x="438743" y="664278"/>
            <a:ext cx="7886700" cy="1011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The Reality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D6BAC-B539-4547-BF3A-3E084740FF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96" y="1540871"/>
            <a:ext cx="8054607" cy="4060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0486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C44C72-C51B-4445-91A3-471ABDDA7BAE}"/>
              </a:ext>
            </a:extLst>
          </p:cNvPr>
          <p:cNvSpPr txBox="1">
            <a:spLocks/>
          </p:cNvSpPr>
          <p:nvPr/>
        </p:nvSpPr>
        <p:spPr>
          <a:xfrm>
            <a:off x="347930" y="720098"/>
            <a:ext cx="8448140" cy="5893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The Current Situation is Critical</a:t>
            </a:r>
            <a:br>
              <a:rPr lang="en-US" sz="3600" b="1" dirty="0">
                <a:solidFill>
                  <a:schemeClr val="accent1"/>
                </a:solidFill>
                <a:latin typeface="+mn-lt"/>
              </a:rPr>
            </a:b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28A27-DD38-40AE-8A02-37BE719A7F0D}"/>
              </a:ext>
            </a:extLst>
          </p:cNvPr>
          <p:cNvSpPr txBox="1">
            <a:spLocks/>
          </p:cNvSpPr>
          <p:nvPr/>
        </p:nvSpPr>
        <p:spPr>
          <a:xfrm>
            <a:off x="1233516" y="2323194"/>
            <a:ext cx="8173531" cy="321827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45% of health care facilities (HCFs) lack basic water service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60% lack basic sanitation service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43% have no handwashing facilities with soap  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39% lack adequate infectious waste disposal facilities</a:t>
            </a:r>
          </a:p>
          <a:p>
            <a:pPr marL="361950" indent="-3619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Only 2% of facilities provide all these services!!!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64D2E6-1527-4806-ADBD-4D2E198AAC32}"/>
              </a:ext>
            </a:extLst>
          </p:cNvPr>
          <p:cNvSpPr txBox="1"/>
          <p:nvPr/>
        </p:nvSpPr>
        <p:spPr>
          <a:xfrm>
            <a:off x="347930" y="1699261"/>
            <a:ext cx="68515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many lower- and middle-income countries: </a:t>
            </a:r>
            <a:br>
              <a:rPr lang="en-US" sz="1800" dirty="0">
                <a:solidFill>
                  <a:schemeClr val="accent1"/>
                </a:solidFill>
                <a:latin typeface="+mn-lt"/>
              </a:rPr>
            </a:br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1B350-EE87-5946-B6B7-5AACF58A2A36}"/>
              </a:ext>
            </a:extLst>
          </p:cNvPr>
          <p:cNvSpPr txBox="1"/>
          <p:nvPr/>
        </p:nvSpPr>
        <p:spPr>
          <a:xfrm>
            <a:off x="1634647" y="6300592"/>
            <a:ext cx="3375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WHO, UNICEF, Global Baseline Report 2019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146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D01ED7-3BAA-4032-BB04-FBC862F6F5A3}"/>
              </a:ext>
            </a:extLst>
          </p:cNvPr>
          <p:cNvSpPr txBox="1">
            <a:spLocks/>
          </p:cNvSpPr>
          <p:nvPr/>
        </p:nvSpPr>
        <p:spPr>
          <a:xfrm>
            <a:off x="394418" y="644651"/>
            <a:ext cx="7886700" cy="10115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Billions of People are Affected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09BD1-52EB-462E-94EC-777C2FCC4F2B}"/>
              </a:ext>
            </a:extLst>
          </p:cNvPr>
          <p:cNvSpPr txBox="1">
            <a:spLocks/>
          </p:cNvSpPr>
          <p:nvPr/>
        </p:nvSpPr>
        <p:spPr>
          <a:xfrm>
            <a:off x="1522384" y="1486749"/>
            <a:ext cx="8044195" cy="48617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900 million people have NO water service at HCFs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1.5 billion people have no sanitation at their HCFs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Fewer than 25% of HCFs have WASH in delivery room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No dedicated toilets for women, no space for MHM 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Toilets are filthy, with foul smell, virtually unusable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40% of HCFs have no hand hygiene at points of care </a:t>
            </a:r>
          </a:p>
        </p:txBody>
      </p:sp>
    </p:spTree>
    <p:extLst>
      <p:ext uri="{BB962C8B-B14F-4D97-AF65-F5344CB8AC3E}">
        <p14:creationId xmlns:p14="http://schemas.microsoft.com/office/powerpoint/2010/main" val="2894215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780177-6FC2-470F-8ABD-EF9BD949263B}"/>
              </a:ext>
            </a:extLst>
          </p:cNvPr>
          <p:cNvSpPr txBox="1">
            <a:spLocks/>
          </p:cNvSpPr>
          <p:nvPr/>
        </p:nvSpPr>
        <p:spPr>
          <a:xfrm>
            <a:off x="421676" y="624734"/>
            <a:ext cx="7886700" cy="10115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With Disastrous Consequences</a:t>
            </a:r>
            <a:br>
              <a:rPr lang="en-US" sz="3600" b="1" dirty="0">
                <a:solidFill>
                  <a:schemeClr val="accent1"/>
                </a:solidFill>
                <a:latin typeface="+mn-lt"/>
              </a:rPr>
            </a:br>
            <a:r>
              <a:rPr lang="en-US" sz="3600" b="1" dirty="0">
                <a:solidFill>
                  <a:schemeClr val="accent1"/>
                </a:solidFill>
                <a:latin typeface="+mn-lt"/>
              </a:rPr>
              <a:t>for the Community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C637B-B9CB-4624-957C-9CB682818F81}"/>
              </a:ext>
            </a:extLst>
          </p:cNvPr>
          <p:cNvSpPr txBox="1">
            <a:spLocks/>
          </p:cNvSpPr>
          <p:nvPr/>
        </p:nvSpPr>
        <p:spPr>
          <a:xfrm>
            <a:off x="1754132" y="1723971"/>
            <a:ext cx="7465024" cy="3793787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2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400" dirty="0"/>
              <a:t>Patients and staff at risk for infections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400" dirty="0"/>
              <a:t>Poor hygiene causing water- and hand-borne infections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400" dirty="0"/>
              <a:t>20% infant mortality due to unclean water 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400" dirty="0"/>
              <a:t>1,200 children under age 5 die each day </a:t>
            </a:r>
            <a:br>
              <a:rPr lang="en-US" sz="7400" dirty="0"/>
            </a:br>
            <a:r>
              <a:rPr lang="en-US" sz="7400" dirty="0"/>
              <a:t>from poor sanitation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400" dirty="0"/>
              <a:t>300,000 maternal deaths per year, due </a:t>
            </a:r>
            <a:br>
              <a:rPr lang="en-US" sz="7400" dirty="0"/>
            </a:br>
            <a:r>
              <a:rPr lang="en-US" sz="7400" dirty="0"/>
              <a:t>to unclean facilities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34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5F9CB-E1F0-4586-B131-1E98156EE608}"/>
              </a:ext>
            </a:extLst>
          </p:cNvPr>
          <p:cNvSpPr txBox="1">
            <a:spLocks/>
          </p:cNvSpPr>
          <p:nvPr/>
        </p:nvSpPr>
        <p:spPr>
          <a:xfrm>
            <a:off x="383052" y="672161"/>
            <a:ext cx="7886700" cy="7165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latin typeface="+mn-lt"/>
              </a:rPr>
              <a:t>The COVID-19 Action Plan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ED0E7-8FB7-4796-A193-96BAEBCAE05D}"/>
              </a:ext>
            </a:extLst>
          </p:cNvPr>
          <p:cNvSpPr txBox="1">
            <a:spLocks/>
          </p:cNvSpPr>
          <p:nvPr/>
        </p:nvSpPr>
        <p:spPr>
          <a:xfrm>
            <a:off x="1810011" y="1966584"/>
            <a:ext cx="6695162" cy="27655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100" b="1" dirty="0"/>
              <a:t>In May 2020, the World Health Assembly </a:t>
            </a:r>
            <a:br>
              <a:rPr lang="en-US" sz="3100" b="1" dirty="0"/>
            </a:br>
            <a:r>
              <a:rPr lang="en-US" sz="3100" b="1" dirty="0"/>
              <a:t>called for: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i="1" dirty="0"/>
              <a:t>“All member states to support access to safe water, sanitation and hygiene, giving attention to the promotion of personal hygienic measures in all settings particularly in </a:t>
            </a:r>
            <a:r>
              <a:rPr lang="en-US" sz="3100" i="1" dirty="0">
                <a:solidFill>
                  <a:srgbClr val="3E39AB"/>
                </a:solidFill>
              </a:rPr>
              <a:t>health facilities</a:t>
            </a:r>
            <a:r>
              <a:rPr lang="en-US" sz="3100" i="1" dirty="0"/>
              <a:t>.”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93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ZgnlGkkZMBbx55kzjcv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DgAlKtvuNdJzESLgzP1w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886</Words>
  <Application>Microsoft Office PowerPoint</Application>
  <PresentationFormat>On-screen Show (4:3)</PresentationFormat>
  <Paragraphs>134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Denham, Ron</dc:creator>
  <cp:lastModifiedBy>MIKIM</cp:lastModifiedBy>
  <cp:revision>60</cp:revision>
  <cp:lastPrinted>2020-07-07T18:23:16Z</cp:lastPrinted>
  <dcterms:created xsi:type="dcterms:W3CDTF">2020-06-30T17:44:58Z</dcterms:created>
  <dcterms:modified xsi:type="dcterms:W3CDTF">2021-01-28T14:02:54Z</dcterms:modified>
</cp:coreProperties>
</file>