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6" r:id="rId4"/>
    <p:sldId id="263" r:id="rId5"/>
    <p:sldId id="264" r:id="rId6"/>
    <p:sldId id="265" r:id="rId7"/>
    <p:sldId id="262" r:id="rId8"/>
    <p:sldId id="267" r:id="rId9"/>
    <p:sldId id="268" r:id="rId10"/>
    <p:sldId id="269" r:id="rId11"/>
    <p:sldId id="270" r:id="rId12"/>
    <p:sldId id="272" r:id="rId13"/>
    <p:sldId id="273" r:id="rId14"/>
    <p:sldId id="279" r:id="rId15"/>
    <p:sldId id="274" r:id="rId16"/>
    <p:sldId id="275" r:id="rId17"/>
    <p:sldId id="276" r:id="rId18"/>
    <p:sldId id="277" r:id="rId19"/>
    <p:sldId id="278" r:id="rId20"/>
    <p:sldId id="271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EEE08-12AC-45EA-B10B-A0AD4F240561}" v="1" dt="2022-05-21T20:56:52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9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1038" y="90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4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6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0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860A-BEC5-0D49-8381-5D500ABA733E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16502-455B-AF49-8A70-D46C6BFD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FA0648-9202-A545-92BC-9896456EE8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5" y="133746"/>
            <a:ext cx="4351745" cy="1484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56A032-F24D-B34C-BE7E-DA3813560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84" y="3429000"/>
            <a:ext cx="3604337" cy="360273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AD3CC5F-FA57-5C81-AAB0-9C503570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023526"/>
            <a:ext cx="8475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</a:rPr>
              <a:t>Achieving Lasting Impact in WASH:</a:t>
            </a:r>
            <a:b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</a:rPr>
            </a:b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</a:rPr>
              <a:t>Rotary’s Greatest Challenge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C0BDB6E-5F04-F8B1-A9C9-C0A841F51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34" y="3845756"/>
            <a:ext cx="4535488" cy="8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</a:rPr>
              <a:t>Ron Denham, Chair Emeritus</a:t>
            </a:r>
          </a:p>
          <a:p>
            <a:pPr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</a:rPr>
              <a:t>WASH Rotary Action Group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66B8D325-DA39-5C04-4202-7F83E7A2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34" y="5488466"/>
            <a:ext cx="2096910" cy="71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  <a:cs typeface="+mn-cs"/>
              </a:rPr>
              <a:t>District 7070</a:t>
            </a:r>
            <a:b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  <a:cs typeface="+mn-cs"/>
              </a:rPr>
            </a:b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  <a:cs typeface="+mn-cs"/>
              </a:rPr>
              <a:t>Oshawa - May 2020</a:t>
            </a:r>
          </a:p>
        </p:txBody>
      </p:sp>
    </p:spTree>
    <p:extLst>
      <p:ext uri="{BB962C8B-B14F-4D97-AF65-F5344CB8AC3E}">
        <p14:creationId xmlns:p14="http://schemas.microsoft.com/office/powerpoint/2010/main" val="18624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995EAC1-D584-01F5-9385-248E70FBEF19}"/>
              </a:ext>
            </a:extLst>
          </p:cNvPr>
          <p:cNvGrpSpPr/>
          <p:nvPr/>
        </p:nvGrpSpPr>
        <p:grpSpPr>
          <a:xfrm>
            <a:off x="460375" y="797101"/>
            <a:ext cx="7135813" cy="4689475"/>
            <a:chOff x="460375" y="1700213"/>
            <a:chExt cx="7135813" cy="46894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030A0FD-FC34-3B7A-4853-FC73C0E9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2360613"/>
              <a:ext cx="6048375" cy="402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C3D50546-6CA0-3820-07B8-07280965D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" y="1700213"/>
              <a:ext cx="5875338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And theft …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3200" dirty="0">
                <a:solidFill>
                  <a:srgbClr val="1F4E7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9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2EE538C-3981-B511-292D-34D48A498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666877"/>
            <a:ext cx="80137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287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600">
                <a:solidFill>
                  <a:srgbClr val="1F4E79"/>
                </a:solidFill>
                <a:latin typeface="Arial Narrow" panose="020B0606020202030204" pitchFamily="34" charset="0"/>
              </a:rPr>
              <a:t>In Sub-Saharan Africa alone $1.4 billion spent on failed systems</a:t>
            </a:r>
            <a:r>
              <a:rPr lang="mr-IN" altLang="en-US" sz="3600">
                <a:solidFill>
                  <a:srgbClr val="1F4E79"/>
                </a:solidFill>
                <a:latin typeface="Arial Narrow" panose="020B0606020202030204" pitchFamily="34" charset="0"/>
              </a:rPr>
              <a:t>…</a:t>
            </a:r>
            <a:r>
              <a:rPr lang="en-US" altLang="en-US" sz="3600">
                <a:solidFill>
                  <a:srgbClr val="1F4E79"/>
                </a:solidFill>
                <a:latin typeface="Arial Narrow" panose="020B0606020202030204" pitchFamily="34" charset="0"/>
              </a:rPr>
              <a:t>..</a:t>
            </a:r>
          </a:p>
          <a:p>
            <a:pPr lvl="1" eaLnBrk="1" hangingPunct="1">
              <a:spcAft>
                <a:spcPts val="600"/>
              </a:spcAft>
              <a:buClr>
                <a:srgbClr val="FF0000"/>
              </a:buClr>
              <a:buSzPct val="100000"/>
              <a:buFont typeface="AppleColorEmoji"/>
              <a:buChar char="☹"/>
            </a:pPr>
            <a:r>
              <a:rPr lang="en-US" altLang="en-US" sz="3000">
                <a:solidFill>
                  <a:srgbClr val="1F4E79"/>
                </a:solidFill>
                <a:latin typeface="Arial Narrow" panose="020B0606020202030204" pitchFamily="34" charset="0"/>
              </a:rPr>
              <a:t>  50% inoperable after 5 years</a:t>
            </a:r>
          </a:p>
          <a:p>
            <a:pPr lvl="1" eaLnBrk="1" hangingPunct="1">
              <a:spcAft>
                <a:spcPts val="600"/>
              </a:spcAft>
              <a:buClr>
                <a:srgbClr val="FF0000"/>
              </a:buClr>
              <a:buSzPct val="100000"/>
              <a:buFont typeface="AppleColorEmoji"/>
              <a:buChar char="☹"/>
            </a:pPr>
            <a:r>
              <a:rPr lang="en-US" altLang="en-US" sz="3000">
                <a:solidFill>
                  <a:srgbClr val="1F4E79"/>
                </a:solidFill>
                <a:latin typeface="Arial Narrow" panose="020B0606020202030204" pitchFamily="34" charset="0"/>
              </a:rPr>
              <a:t>  75% water points non-functional</a:t>
            </a:r>
          </a:p>
          <a:p>
            <a:pPr lvl="1" eaLnBrk="1" hangingPunct="1">
              <a:spcAft>
                <a:spcPts val="600"/>
              </a:spcAft>
              <a:buClr>
                <a:srgbClr val="FF0000"/>
              </a:buClr>
              <a:buSzPct val="100000"/>
              <a:buFont typeface="AppleColorEmoji"/>
              <a:buChar char="☹"/>
            </a:pPr>
            <a:r>
              <a:rPr lang="en-US" altLang="en-US" sz="3000">
                <a:solidFill>
                  <a:srgbClr val="1F4E79"/>
                </a:solidFill>
                <a:latin typeface="Arial Narrow" panose="020B0606020202030204" pitchFamily="34" charset="0"/>
              </a:rPr>
              <a:t>  Millions of Rotary $$$ on “rehabilitation”</a:t>
            </a:r>
          </a:p>
        </p:txBody>
      </p:sp>
    </p:spTree>
    <p:extLst>
      <p:ext uri="{BB962C8B-B14F-4D97-AF65-F5344CB8AC3E}">
        <p14:creationId xmlns:p14="http://schemas.microsoft.com/office/powerpoint/2010/main" val="293847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83899E-35A3-7348-C7CB-9422835F9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07373"/>
              </p:ext>
            </p:extLst>
          </p:nvPr>
        </p:nvGraphicFramePr>
        <p:xfrm>
          <a:off x="904372" y="1293803"/>
          <a:ext cx="6984255" cy="4032448"/>
        </p:xfrm>
        <a:graphic>
          <a:graphicData uri="http://schemas.openxmlformats.org/drawingml/2006/table">
            <a:tbl>
              <a:tblPr/>
              <a:tblGrid>
                <a:gridCol w="1939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1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193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$2 million investment in water schemes: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35% non-functional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50% rural water sources functional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03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3FF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Liberia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40% of 10,000 water points failed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57% of water points contaminated with </a:t>
                      </a:r>
                      <a:r>
                        <a:rPr kumimoji="0" lang="en-US" altLang="en-US" sz="1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E. coli</a:t>
                      </a: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3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42193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Madagascar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80% of boreholes not functioning</a:t>
                      </a: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131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452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South Africa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50% of hand pumps not working </a:t>
                      </a:r>
                    </a:p>
                  </a:txBody>
                  <a:tcPr marL="21926" marR="21926" marT="21925" marB="219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7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26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India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25% of infrastructure in need of repair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193497"/>
                  </a:ext>
                </a:extLst>
              </a:tr>
              <a:tr h="38524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411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Nepal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82% of 40,000 water systems not fully functional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234475"/>
                  </a:ext>
                </a:extLst>
              </a:tr>
              <a:tr h="396044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05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39% of water systems in schools need replacement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253481"/>
                  </a:ext>
                </a:extLst>
              </a:tr>
              <a:tr h="59918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1B93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Central America, Haiti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60% water kiosks out of service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489" marR="24489" marT="24475" marB="2447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43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6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518">
            <a:extLst>
              <a:ext uri="{FF2B5EF4-FFF2-40B4-BE49-F238E27FC236}">
                <a16:creationId xmlns:a16="http://schemas.microsoft.com/office/drawing/2014/main" id="{A8184AC9-5E84-2847-13FF-D470D632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11" y="511699"/>
            <a:ext cx="8407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F4E79"/>
                </a:solidFill>
                <a:latin typeface="Arial Narrow" panose="020B0606020202030204" pitchFamily="34" charset="0"/>
              </a:rPr>
              <a:t>The international community is now focusing on the Sustainable Development Goals (SDGs) to achieve lasting impact:</a:t>
            </a:r>
            <a:endParaRPr lang="en-CA" altLang="en-US" sz="24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" y="511699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EAC8BA-2402-2113-66A1-5166D3E6E62A}"/>
              </a:ext>
            </a:extLst>
          </p:cNvPr>
          <p:cNvGrpSpPr/>
          <p:nvPr/>
        </p:nvGrpSpPr>
        <p:grpSpPr>
          <a:xfrm>
            <a:off x="894660" y="1183239"/>
            <a:ext cx="7391389" cy="3704848"/>
            <a:chOff x="1909762" y="419582"/>
            <a:chExt cx="9989012" cy="508586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0DF9C4-CEC8-9E6B-BD99-B07B35FC9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9762" y="1352550"/>
              <a:ext cx="8372475" cy="415290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8345EFB-8C7F-AE3D-7DEE-8055A508DAB1}"/>
                </a:ext>
              </a:extLst>
            </p:cNvPr>
            <p:cNvGrpSpPr/>
            <p:nvPr/>
          </p:nvGrpSpPr>
          <p:grpSpPr>
            <a:xfrm>
              <a:off x="8657862" y="419582"/>
              <a:ext cx="3240912" cy="3009418"/>
              <a:chOff x="8669437" y="4699321"/>
              <a:chExt cx="3240912" cy="3009418"/>
            </a:xfrm>
          </p:grpSpPr>
          <p:sp>
            <p:nvSpPr>
              <p:cNvPr id="12" name="Explosion: 8 Points 11">
                <a:extLst>
                  <a:ext uri="{FF2B5EF4-FFF2-40B4-BE49-F238E27FC236}">
                    <a16:creationId xmlns:a16="http://schemas.microsoft.com/office/drawing/2014/main" id="{8A22F2BE-C2D1-A6BC-6305-2BAA36C71E61}"/>
                  </a:ext>
                </a:extLst>
              </p:cNvPr>
              <p:cNvSpPr/>
              <p:nvPr/>
            </p:nvSpPr>
            <p:spPr>
              <a:xfrm>
                <a:off x="8669437" y="4699321"/>
                <a:ext cx="3240912" cy="3009418"/>
              </a:xfrm>
              <a:prstGeom prst="irregularSeal1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8A59F7E-4EBC-6D54-975D-A504ADE58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6348" y="5380939"/>
                <a:ext cx="1371600" cy="131445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chemeClr val="accent5">
                    <a:lumMod val="75000"/>
                  </a:schemeClr>
                </a:innerShdw>
              </a:effectLst>
            </p:spPr>
          </p:pic>
        </p:grpSp>
      </p:grpSp>
      <p:sp>
        <p:nvSpPr>
          <p:cNvPr id="14" name="Rectangle 21518">
            <a:extLst>
              <a:ext uri="{FF2B5EF4-FFF2-40B4-BE49-F238E27FC236}">
                <a16:creationId xmlns:a16="http://schemas.microsoft.com/office/drawing/2014/main" id="{5F023665-2254-4460-1CD3-96B480B15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145790"/>
            <a:ext cx="840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1F4E79"/>
                </a:solidFill>
                <a:latin typeface="Arial Narrow" panose="020B0606020202030204" pitchFamily="34" charset="0"/>
              </a:rPr>
              <a:t>SDG#6 – Availability and sustainable management of water and</a:t>
            </a:r>
            <a:br>
              <a:rPr lang="en-US" altLang="en-US" sz="2400" b="1" dirty="0">
                <a:solidFill>
                  <a:srgbClr val="1F4E79"/>
                </a:solidFill>
                <a:latin typeface="Arial Narrow" panose="020B0606020202030204" pitchFamily="34" charset="0"/>
              </a:rPr>
            </a:br>
            <a:r>
              <a:rPr lang="en-US" altLang="en-US" sz="2400" b="1" dirty="0">
                <a:solidFill>
                  <a:srgbClr val="1F4E79"/>
                </a:solidFill>
                <a:latin typeface="Arial Narrow" panose="020B0606020202030204" pitchFamily="34" charset="0"/>
              </a:rPr>
              <a:t>sanitation for ALL</a:t>
            </a:r>
            <a:endParaRPr lang="en-CA" altLang="en-US" sz="24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7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BD7BFE-3F2B-BAFB-3CE0-2E8CD4C4A08C}"/>
              </a:ext>
            </a:extLst>
          </p:cNvPr>
          <p:cNvSpPr/>
          <p:nvPr/>
        </p:nvSpPr>
        <p:spPr>
          <a:xfrm>
            <a:off x="539750" y="911929"/>
            <a:ext cx="7667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It implies designing &amp; managing projects around four building blocks: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64C4F1-A98C-2387-80EA-94A7BA6F8A0D}"/>
              </a:ext>
            </a:extLst>
          </p:cNvPr>
          <p:cNvGrpSpPr/>
          <p:nvPr/>
        </p:nvGrpSpPr>
        <p:grpSpPr>
          <a:xfrm>
            <a:off x="2505636" y="1962244"/>
            <a:ext cx="4086007" cy="3782774"/>
            <a:chOff x="2836566" y="1735810"/>
            <a:chExt cx="4086007" cy="37827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523738-127E-EF9A-15F9-863C345920B6}"/>
                </a:ext>
              </a:extLst>
            </p:cNvPr>
            <p:cNvSpPr/>
            <p:nvPr/>
          </p:nvSpPr>
          <p:spPr>
            <a:xfrm>
              <a:off x="4253495" y="3102297"/>
              <a:ext cx="1294181" cy="1155407"/>
            </a:xfrm>
            <a:custGeom>
              <a:avLst/>
              <a:gdLst>
                <a:gd name="connsiteX0" fmla="*/ 0 w 1020386"/>
                <a:gd name="connsiteY0" fmla="*/ 510193 h 1020386"/>
                <a:gd name="connsiteX1" fmla="*/ 510193 w 1020386"/>
                <a:gd name="connsiteY1" fmla="*/ 0 h 1020386"/>
                <a:gd name="connsiteX2" fmla="*/ 1020386 w 1020386"/>
                <a:gd name="connsiteY2" fmla="*/ 510193 h 1020386"/>
                <a:gd name="connsiteX3" fmla="*/ 510193 w 1020386"/>
                <a:gd name="connsiteY3" fmla="*/ 1020386 h 1020386"/>
                <a:gd name="connsiteX4" fmla="*/ 0 w 1020386"/>
                <a:gd name="connsiteY4" fmla="*/ 510193 h 10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386" h="1020386">
                  <a:moveTo>
                    <a:pt x="0" y="510193"/>
                  </a:moveTo>
                  <a:cubicBezTo>
                    <a:pt x="0" y="228421"/>
                    <a:pt x="228421" y="0"/>
                    <a:pt x="510193" y="0"/>
                  </a:cubicBezTo>
                  <a:cubicBezTo>
                    <a:pt x="791965" y="0"/>
                    <a:pt x="1020386" y="228421"/>
                    <a:pt x="1020386" y="510193"/>
                  </a:cubicBezTo>
                  <a:cubicBezTo>
                    <a:pt x="1020386" y="791965"/>
                    <a:pt x="791965" y="1020386"/>
                    <a:pt x="510193" y="1020386"/>
                  </a:cubicBezTo>
                  <a:cubicBezTo>
                    <a:pt x="228421" y="1020386"/>
                    <a:pt x="0" y="791965"/>
                    <a:pt x="0" y="510193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147" tIns="155147" rIns="155147" bIns="15514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b="1" kern="1200" dirty="0">
                  <a:solidFill>
                    <a:schemeClr val="tx1"/>
                  </a:solidFill>
                </a:rPr>
                <a:t> Sustainability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6F4265C-E076-FAD5-98C1-D5A7681C0C4F}"/>
                </a:ext>
              </a:extLst>
            </p:cNvPr>
            <p:cNvSpPr/>
            <p:nvPr/>
          </p:nvSpPr>
          <p:spPr>
            <a:xfrm rot="16200000">
              <a:off x="4639427" y="2926185"/>
              <a:ext cx="316688" cy="35535"/>
            </a:xfrm>
            <a:custGeom>
              <a:avLst/>
              <a:gdLst>
                <a:gd name="connsiteX0" fmla="*/ 0 w 307816"/>
                <a:gd name="connsiteY0" fmla="*/ 16655 h 33310"/>
                <a:gd name="connsiteX1" fmla="*/ 307816 w 307816"/>
                <a:gd name="connsiteY1" fmla="*/ 16655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816" h="33310">
                  <a:moveTo>
                    <a:pt x="0" y="16655"/>
                  </a:moveTo>
                  <a:lnTo>
                    <a:pt x="307816" y="166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913" tIns="8960" rIns="158913" bIns="896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E63052C-7DC1-4207-BF45-4BB6F279D49B}"/>
                </a:ext>
              </a:extLst>
            </p:cNvPr>
            <p:cNvSpPr/>
            <p:nvPr/>
          </p:nvSpPr>
          <p:spPr>
            <a:xfrm>
              <a:off x="4253496" y="1735810"/>
              <a:ext cx="1088550" cy="1049798"/>
            </a:xfrm>
            <a:custGeom>
              <a:avLst/>
              <a:gdLst>
                <a:gd name="connsiteX0" fmla="*/ 0 w 1020386"/>
                <a:gd name="connsiteY0" fmla="*/ 510193 h 1020386"/>
                <a:gd name="connsiteX1" fmla="*/ 510193 w 1020386"/>
                <a:gd name="connsiteY1" fmla="*/ 0 h 1020386"/>
                <a:gd name="connsiteX2" fmla="*/ 1020386 w 1020386"/>
                <a:gd name="connsiteY2" fmla="*/ 510193 h 1020386"/>
                <a:gd name="connsiteX3" fmla="*/ 510193 w 1020386"/>
                <a:gd name="connsiteY3" fmla="*/ 1020386 h 1020386"/>
                <a:gd name="connsiteX4" fmla="*/ 0 w 1020386"/>
                <a:gd name="connsiteY4" fmla="*/ 510193 h 10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386" h="1020386">
                  <a:moveTo>
                    <a:pt x="0" y="510193"/>
                  </a:moveTo>
                  <a:cubicBezTo>
                    <a:pt x="0" y="228421"/>
                    <a:pt x="228421" y="0"/>
                    <a:pt x="510193" y="0"/>
                  </a:cubicBezTo>
                  <a:cubicBezTo>
                    <a:pt x="791965" y="0"/>
                    <a:pt x="1020386" y="228421"/>
                    <a:pt x="1020386" y="510193"/>
                  </a:cubicBezTo>
                  <a:cubicBezTo>
                    <a:pt x="1020386" y="791965"/>
                    <a:pt x="791965" y="1020386"/>
                    <a:pt x="510193" y="1020386"/>
                  </a:cubicBezTo>
                  <a:cubicBezTo>
                    <a:pt x="228421" y="1020386"/>
                    <a:pt x="0" y="791965"/>
                    <a:pt x="0" y="51019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052" tIns="157052" rIns="157052" bIns="15705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kern="1200" dirty="0"/>
                <a:t>Capacity Building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6F57121-DEB6-EDF4-462E-6D384C8551A3}"/>
                </a:ext>
              </a:extLst>
            </p:cNvPr>
            <p:cNvSpPr/>
            <p:nvPr/>
          </p:nvSpPr>
          <p:spPr>
            <a:xfrm>
              <a:off x="5533189" y="3677220"/>
              <a:ext cx="328379" cy="34270"/>
            </a:xfrm>
            <a:custGeom>
              <a:avLst/>
              <a:gdLst>
                <a:gd name="connsiteX0" fmla="*/ 0 w 307816"/>
                <a:gd name="connsiteY0" fmla="*/ 16655 h 33310"/>
                <a:gd name="connsiteX1" fmla="*/ 307816 w 307816"/>
                <a:gd name="connsiteY1" fmla="*/ 16655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816" h="33310">
                  <a:moveTo>
                    <a:pt x="0" y="16655"/>
                  </a:moveTo>
                  <a:lnTo>
                    <a:pt x="307816" y="166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913" tIns="8960" rIns="158913" bIns="896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037BE3-6CB4-DB92-DCD2-4788059EB50B}"/>
                </a:ext>
              </a:extLst>
            </p:cNvPr>
            <p:cNvSpPr/>
            <p:nvPr/>
          </p:nvSpPr>
          <p:spPr>
            <a:xfrm>
              <a:off x="5834023" y="3154554"/>
              <a:ext cx="1088550" cy="1049798"/>
            </a:xfrm>
            <a:custGeom>
              <a:avLst/>
              <a:gdLst>
                <a:gd name="connsiteX0" fmla="*/ 0 w 1020386"/>
                <a:gd name="connsiteY0" fmla="*/ 510193 h 1020386"/>
                <a:gd name="connsiteX1" fmla="*/ 510193 w 1020386"/>
                <a:gd name="connsiteY1" fmla="*/ 0 h 1020386"/>
                <a:gd name="connsiteX2" fmla="*/ 1020386 w 1020386"/>
                <a:gd name="connsiteY2" fmla="*/ 510193 h 1020386"/>
                <a:gd name="connsiteX3" fmla="*/ 510193 w 1020386"/>
                <a:gd name="connsiteY3" fmla="*/ 1020386 h 1020386"/>
                <a:gd name="connsiteX4" fmla="*/ 0 w 1020386"/>
                <a:gd name="connsiteY4" fmla="*/ 510193 h 10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386" h="1020386">
                  <a:moveTo>
                    <a:pt x="0" y="510193"/>
                  </a:moveTo>
                  <a:cubicBezTo>
                    <a:pt x="0" y="228421"/>
                    <a:pt x="228421" y="0"/>
                    <a:pt x="510193" y="0"/>
                  </a:cubicBezTo>
                  <a:cubicBezTo>
                    <a:pt x="791965" y="0"/>
                    <a:pt x="1020386" y="228421"/>
                    <a:pt x="1020386" y="510193"/>
                  </a:cubicBezTo>
                  <a:cubicBezTo>
                    <a:pt x="1020386" y="791965"/>
                    <a:pt x="791965" y="1020386"/>
                    <a:pt x="510193" y="1020386"/>
                  </a:cubicBezTo>
                  <a:cubicBezTo>
                    <a:pt x="228421" y="1020386"/>
                    <a:pt x="0" y="791965"/>
                    <a:pt x="0" y="510193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052" tIns="157052" rIns="157052" bIns="15705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kern="1200" dirty="0"/>
                <a:t>Technology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8B298D-9B70-5B0C-F082-DBD6492D648F}"/>
                </a:ext>
              </a:extLst>
            </p:cNvPr>
            <p:cNvSpPr/>
            <p:nvPr/>
          </p:nvSpPr>
          <p:spPr>
            <a:xfrm rot="5400000">
              <a:off x="4654925" y="4370164"/>
              <a:ext cx="316688" cy="35535"/>
            </a:xfrm>
            <a:custGeom>
              <a:avLst/>
              <a:gdLst>
                <a:gd name="connsiteX0" fmla="*/ 0 w 307816"/>
                <a:gd name="connsiteY0" fmla="*/ 16655 h 33310"/>
                <a:gd name="connsiteX1" fmla="*/ 307816 w 307816"/>
                <a:gd name="connsiteY1" fmla="*/ 16655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816" h="33310">
                  <a:moveTo>
                    <a:pt x="0" y="16655"/>
                  </a:moveTo>
                  <a:lnTo>
                    <a:pt x="307816" y="166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913" tIns="8960" rIns="158913" bIns="896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7B291A-6D71-8372-777B-3712E206AA0D}"/>
                </a:ext>
              </a:extLst>
            </p:cNvPr>
            <p:cNvSpPr/>
            <p:nvPr/>
          </p:nvSpPr>
          <p:spPr>
            <a:xfrm>
              <a:off x="4284492" y="4468786"/>
              <a:ext cx="1088550" cy="1049798"/>
            </a:xfrm>
            <a:custGeom>
              <a:avLst/>
              <a:gdLst>
                <a:gd name="connsiteX0" fmla="*/ 0 w 1020386"/>
                <a:gd name="connsiteY0" fmla="*/ 510193 h 1020386"/>
                <a:gd name="connsiteX1" fmla="*/ 510193 w 1020386"/>
                <a:gd name="connsiteY1" fmla="*/ 0 h 1020386"/>
                <a:gd name="connsiteX2" fmla="*/ 1020386 w 1020386"/>
                <a:gd name="connsiteY2" fmla="*/ 510193 h 1020386"/>
                <a:gd name="connsiteX3" fmla="*/ 510193 w 1020386"/>
                <a:gd name="connsiteY3" fmla="*/ 1020386 h 1020386"/>
                <a:gd name="connsiteX4" fmla="*/ 0 w 1020386"/>
                <a:gd name="connsiteY4" fmla="*/ 510193 h 10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386" h="1020386">
                  <a:moveTo>
                    <a:pt x="0" y="510193"/>
                  </a:moveTo>
                  <a:cubicBezTo>
                    <a:pt x="0" y="228421"/>
                    <a:pt x="228421" y="0"/>
                    <a:pt x="510193" y="0"/>
                  </a:cubicBezTo>
                  <a:cubicBezTo>
                    <a:pt x="791965" y="0"/>
                    <a:pt x="1020386" y="228421"/>
                    <a:pt x="1020386" y="510193"/>
                  </a:cubicBezTo>
                  <a:cubicBezTo>
                    <a:pt x="1020386" y="791965"/>
                    <a:pt x="791965" y="1020386"/>
                    <a:pt x="510193" y="1020386"/>
                  </a:cubicBezTo>
                  <a:cubicBezTo>
                    <a:pt x="228421" y="1020386"/>
                    <a:pt x="0" y="791965"/>
                    <a:pt x="0" y="510193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052" tIns="157052" rIns="157052" bIns="15705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kern="1200" dirty="0"/>
                <a:t>Funding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EA4813-F9CD-4388-E2CF-1015002DD03E}"/>
                </a:ext>
              </a:extLst>
            </p:cNvPr>
            <p:cNvSpPr/>
            <p:nvPr/>
          </p:nvSpPr>
          <p:spPr>
            <a:xfrm>
              <a:off x="3925117" y="3672052"/>
              <a:ext cx="328379" cy="34271"/>
            </a:xfrm>
            <a:custGeom>
              <a:avLst/>
              <a:gdLst>
                <a:gd name="connsiteX0" fmla="*/ 0 w 307816"/>
                <a:gd name="connsiteY0" fmla="*/ 16655 h 33310"/>
                <a:gd name="connsiteX1" fmla="*/ 307816 w 307816"/>
                <a:gd name="connsiteY1" fmla="*/ 16655 h 3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816" h="33310">
                  <a:moveTo>
                    <a:pt x="307816" y="16655"/>
                  </a:moveTo>
                  <a:lnTo>
                    <a:pt x="0" y="1665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913" tIns="8961" rIns="158913" bIns="896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5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F19AB2F-32F6-F276-6A2F-EED62049559E}"/>
                </a:ext>
              </a:extLst>
            </p:cNvPr>
            <p:cNvSpPr/>
            <p:nvPr/>
          </p:nvSpPr>
          <p:spPr>
            <a:xfrm>
              <a:off x="2836566" y="3153958"/>
              <a:ext cx="1088550" cy="1049798"/>
            </a:xfrm>
            <a:custGeom>
              <a:avLst/>
              <a:gdLst>
                <a:gd name="connsiteX0" fmla="*/ 0 w 1020386"/>
                <a:gd name="connsiteY0" fmla="*/ 510193 h 1020386"/>
                <a:gd name="connsiteX1" fmla="*/ 510193 w 1020386"/>
                <a:gd name="connsiteY1" fmla="*/ 0 h 1020386"/>
                <a:gd name="connsiteX2" fmla="*/ 1020386 w 1020386"/>
                <a:gd name="connsiteY2" fmla="*/ 510193 h 1020386"/>
                <a:gd name="connsiteX3" fmla="*/ 510193 w 1020386"/>
                <a:gd name="connsiteY3" fmla="*/ 1020386 h 1020386"/>
                <a:gd name="connsiteX4" fmla="*/ 0 w 1020386"/>
                <a:gd name="connsiteY4" fmla="*/ 510193 h 102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386" h="1020386">
                  <a:moveTo>
                    <a:pt x="0" y="510193"/>
                  </a:moveTo>
                  <a:cubicBezTo>
                    <a:pt x="0" y="228421"/>
                    <a:pt x="228421" y="0"/>
                    <a:pt x="510193" y="0"/>
                  </a:cubicBezTo>
                  <a:cubicBezTo>
                    <a:pt x="791965" y="0"/>
                    <a:pt x="1020386" y="228421"/>
                    <a:pt x="1020386" y="510193"/>
                  </a:cubicBezTo>
                  <a:cubicBezTo>
                    <a:pt x="1020386" y="791965"/>
                    <a:pt x="791965" y="1020386"/>
                    <a:pt x="510193" y="1020386"/>
                  </a:cubicBezTo>
                  <a:cubicBezTo>
                    <a:pt x="228421" y="1020386"/>
                    <a:pt x="0" y="791965"/>
                    <a:pt x="0" y="510193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052" tIns="157052" rIns="157052" bIns="15705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kern="1200" dirty="0"/>
                <a:t>Monitor Evaluate Report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42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731B532-7ABC-6136-6EBD-FF64783C6916}"/>
              </a:ext>
            </a:extLst>
          </p:cNvPr>
          <p:cNvGrpSpPr/>
          <p:nvPr/>
        </p:nvGrpSpPr>
        <p:grpSpPr>
          <a:xfrm>
            <a:off x="511175" y="1256949"/>
            <a:ext cx="8532813" cy="3994150"/>
            <a:chOff x="511175" y="1990725"/>
            <a:chExt cx="8532813" cy="39941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A0230B-E261-CAB2-E5A3-23851D59AC04}"/>
                </a:ext>
              </a:extLst>
            </p:cNvPr>
            <p:cNvSpPr/>
            <p:nvPr/>
          </p:nvSpPr>
          <p:spPr>
            <a:xfrm>
              <a:off x="511175" y="1990725"/>
              <a:ext cx="8532813" cy="83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Capacity building:  community to own and manage the service forever:   </a:t>
              </a:r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4E1C2A48-4CAE-0A81-CDE9-708D87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75" y="3035300"/>
              <a:ext cx="5930900" cy="29495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4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Engage all stakeholders, </a:t>
              </a:r>
              <a:r>
                <a:rPr lang="en-CA" altLang="x-none" sz="2400" b="1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</a:rPr>
                <a:t>especially women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4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Empower community &amp; water users committee 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4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Engage local authority.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4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Change behaviour. 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4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Train operators and technicians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400" dirty="0">
                  <a:solidFill>
                    <a:schemeClr val="accent1">
                      <a:lumMod val="75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Develop advocacy capability </a:t>
              </a:r>
            </a:p>
          </p:txBody>
        </p:sp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480040D3-EC56-96F9-EC40-3052DC6FD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075" y="4078288"/>
              <a:ext cx="2451100" cy="183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34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1F977DF-43F6-AEC4-FD53-175AA774D4BA}"/>
              </a:ext>
            </a:extLst>
          </p:cNvPr>
          <p:cNvGrpSpPr/>
          <p:nvPr/>
        </p:nvGrpSpPr>
        <p:grpSpPr>
          <a:xfrm>
            <a:off x="554038" y="1190801"/>
            <a:ext cx="8315325" cy="3848100"/>
            <a:chOff x="554038" y="2093913"/>
            <a:chExt cx="8315325" cy="38481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4D03A3-79A2-149D-1204-33FF3E49F98A}"/>
                </a:ext>
              </a:extLst>
            </p:cNvPr>
            <p:cNvSpPr/>
            <p:nvPr/>
          </p:nvSpPr>
          <p:spPr>
            <a:xfrm>
              <a:off x="554038" y="2093913"/>
              <a:ext cx="783431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Choose appropriate technology &amp; supporting systems:  </a:t>
              </a:r>
            </a:p>
          </p:txBody>
        </p:sp>
        <p:sp>
          <p:nvSpPr>
            <p:cNvPr id="10" name="TextBox 2">
              <a:extLst>
                <a:ext uri="{FF2B5EF4-FFF2-40B4-BE49-F238E27FC236}">
                  <a16:creationId xmlns:a16="http://schemas.microsoft.com/office/drawing/2014/main" id="{7426984D-B055-3A86-ED89-502C2F331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38" y="2957513"/>
              <a:ext cx="5746750" cy="26320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457200" indent="-4572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Operated, maintained by </a:t>
              </a:r>
              <a:r>
                <a:rPr lang="en-CA" altLang="x-none" sz="28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local people</a:t>
              </a:r>
            </a:p>
            <a:p>
              <a:pPr marL="457200" indent="-4572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Local</a:t>
              </a: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supply chain </a:t>
              </a:r>
            </a:p>
            <a:p>
              <a:pPr marL="457200" indent="-4572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Life cycle analysis: </a:t>
              </a:r>
              <a:r>
                <a:rPr lang="en-CA" altLang="x-none" sz="28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trade-off </a:t>
              </a: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capital outlay vs. ongoing expense</a:t>
              </a:r>
            </a:p>
            <a:p>
              <a:pPr marL="457200" indent="-4572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Smart technology  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F5BC5FD-6014-46CD-6C98-741106DCD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8" y="3789363"/>
              <a:ext cx="2460625" cy="215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2333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extLst>
              <a:ext uri="{FF2B5EF4-FFF2-40B4-BE49-F238E27FC236}">
                <a16:creationId xmlns:a16="http://schemas.microsoft.com/office/drawing/2014/main" id="{474B94D6-98EF-D503-030D-390E4E67AF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900" y="2496454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532A4D-3A10-BAB6-AF2A-2F3526D3ADCA}"/>
              </a:ext>
            </a:extLst>
          </p:cNvPr>
          <p:cNvGrpSpPr/>
          <p:nvPr/>
        </p:nvGrpSpPr>
        <p:grpSpPr>
          <a:xfrm>
            <a:off x="393700" y="1512659"/>
            <a:ext cx="8499475" cy="3932238"/>
            <a:chOff x="393700" y="2187575"/>
            <a:chExt cx="8499475" cy="3932238"/>
          </a:xfrm>
        </p:grpSpPr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F2F0021D-D02B-6E04-298E-9B5D58EA6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700" y="2673350"/>
              <a:ext cx="8280400" cy="344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How to fund ongoing O&amp;M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Understand local financial capacity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Establish pricing and payment mechanisms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US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Public-Private Partnerships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Global Grants, focus on value, not cost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US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Social entrepreneurship, generate </a:t>
              </a:r>
              <a:r>
                <a:rPr lang="en-CA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economic value</a:t>
              </a:r>
            </a:p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>
                  <a:srgbClr val="FF0000"/>
                </a:buClr>
                <a:buSzPct val="125000"/>
                <a:buFontTx/>
                <a:buNone/>
              </a:pPr>
              <a:endParaRPr lang="en-CA" altLang="en-US" sz="2400" dirty="0">
                <a:solidFill>
                  <a:srgbClr val="1F4E7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78F679-8C4B-7077-708D-BAC33491BE94}"/>
                </a:ext>
              </a:extLst>
            </p:cNvPr>
            <p:cNvSpPr/>
            <p:nvPr/>
          </p:nvSpPr>
          <p:spPr>
            <a:xfrm>
              <a:off x="468313" y="2187575"/>
              <a:ext cx="8424862" cy="4619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Funding: think business, not charity: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725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AB43DC7-F5C4-894F-40FB-F2F2F6DB1CAD}"/>
              </a:ext>
            </a:extLst>
          </p:cNvPr>
          <p:cNvGrpSpPr/>
          <p:nvPr/>
        </p:nvGrpSpPr>
        <p:grpSpPr>
          <a:xfrm>
            <a:off x="536047" y="1312861"/>
            <a:ext cx="8243887" cy="4257675"/>
            <a:chOff x="468313" y="1922463"/>
            <a:chExt cx="8243887" cy="425767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126EA-0465-DE56-59AB-EB6405687561}"/>
                </a:ext>
              </a:extLst>
            </p:cNvPr>
            <p:cNvSpPr/>
            <p:nvPr/>
          </p:nvSpPr>
          <p:spPr>
            <a:xfrm>
              <a:off x="468313" y="1922463"/>
              <a:ext cx="7092950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Arial Narrow" panose="020B0606020202030204" pitchFamily="34" charset="0"/>
                  <a:ea typeface="Arial Narrow" charset="0"/>
                  <a:cs typeface="Arial Narrow" charset="0"/>
                </a:rPr>
                <a:t>Monitoring &amp; Evaluation: achieving the objectives    </a:t>
              </a:r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695BCEE2-859C-8CD9-5ABF-B8900EDEA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50" y="2492375"/>
              <a:ext cx="5616575" cy="368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>
                  <a:solidFill>
                    <a:srgbClr val="1F4E79"/>
                  </a:solidFill>
                  <a:latin typeface="Arial Narrow" panose="020B0606020202030204" pitchFamily="34" charset="0"/>
                </a:rPr>
                <a:t>Professional management</a:t>
              </a:r>
            </a:p>
            <a:p>
              <a:pPr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>
                  <a:solidFill>
                    <a:srgbClr val="1F4E79"/>
                  </a:solidFill>
                  <a:latin typeface="Arial Narrow" panose="020B0606020202030204" pitchFamily="34" charset="0"/>
                </a:rPr>
                <a:t>Clear organization structure, roles and responsibilities</a:t>
              </a:r>
            </a:p>
            <a:p>
              <a:pPr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>
                  <a:solidFill>
                    <a:srgbClr val="1F4E79"/>
                  </a:solidFill>
                  <a:latin typeface="Arial Narrow" panose="020B0606020202030204" pitchFamily="34" charset="0"/>
                </a:rPr>
                <a:t>Sound financial and administrative practices </a:t>
              </a:r>
            </a:p>
            <a:p>
              <a:pPr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>
                  <a:solidFill>
                    <a:srgbClr val="1F4E79"/>
                  </a:solidFill>
                  <a:latin typeface="Arial Narrow" panose="020B0606020202030204" pitchFamily="34" charset="0"/>
                </a:rPr>
                <a:t>Agreeing on metrics—outputs and outcomes/impacts</a:t>
              </a:r>
            </a:p>
            <a:p>
              <a:pPr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>
                  <a:solidFill>
                    <a:srgbClr val="1F4E79"/>
                  </a:solidFill>
                  <a:latin typeface="Arial Narrow" panose="020B0606020202030204" pitchFamily="34" charset="0"/>
                </a:rPr>
                <a:t>Systematic data collection</a:t>
              </a:r>
            </a:p>
            <a:p>
              <a:pPr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panose="020B0604020202020204" pitchFamily="34" charset="0"/>
                <a:buChar char="•"/>
              </a:pPr>
              <a:r>
                <a:rPr lang="en-CA" altLang="en-US" sz="2400">
                  <a:solidFill>
                    <a:srgbClr val="1F4E79"/>
                  </a:solidFill>
                  <a:latin typeface="Arial Narrow" panose="020B0606020202030204" pitchFamily="34" charset="0"/>
                </a:rPr>
                <a:t>Regular reporting and feedback    </a:t>
              </a:r>
              <a:endParaRPr lang="en-CA" altLang="en-US" b="1">
                <a:solidFill>
                  <a:srgbClr val="1F4E79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id="{5979316E-E62D-F17D-E74C-850C81765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2300" y="3251200"/>
              <a:ext cx="1739900" cy="173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602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FD0E973-A080-9D69-9E19-CE862213E020}"/>
              </a:ext>
            </a:extLst>
          </p:cNvPr>
          <p:cNvGrpSpPr/>
          <p:nvPr/>
        </p:nvGrpSpPr>
        <p:grpSpPr>
          <a:xfrm>
            <a:off x="431800" y="1007351"/>
            <a:ext cx="8208963" cy="4510087"/>
            <a:chOff x="431800" y="1763713"/>
            <a:chExt cx="8208963" cy="45100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B8616E-C158-FF7C-E439-326676499181}"/>
                </a:ext>
              </a:extLst>
            </p:cNvPr>
            <p:cNvSpPr/>
            <p:nvPr/>
          </p:nvSpPr>
          <p:spPr>
            <a:xfrm>
              <a:off x="503238" y="1763713"/>
              <a:ext cx="4678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WASH-RAG can help you!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F403B7B8-319D-D2C7-F731-6462847FC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00" y="2425700"/>
              <a:ext cx="8208963" cy="38481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546100" indent="-5461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Find a project and get started</a:t>
              </a:r>
            </a:p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Provide a compendium of best practices</a:t>
              </a:r>
            </a:p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Identify potential matching clubs and private sector partners</a:t>
              </a:r>
            </a:p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Facilitate partnerships, attract donors</a:t>
              </a:r>
            </a:p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Provide expertise in designing sustainable processes</a:t>
              </a:r>
            </a:p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Facilitate workshops to get commitment from stakeholders</a:t>
              </a:r>
            </a:p>
            <a:p>
              <a:pPr marL="457200" indent="-457200" eaLnBrk="1" hangingPunct="1">
                <a:spcAft>
                  <a:spcPts val="4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x-none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Design Monitoring and Evaluation processes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79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486972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687A25-0C6C-A560-B7C5-E39D31C69508}"/>
              </a:ext>
            </a:extLst>
          </p:cNvPr>
          <p:cNvGrpSpPr/>
          <p:nvPr/>
        </p:nvGrpSpPr>
        <p:grpSpPr>
          <a:xfrm>
            <a:off x="396875" y="1062214"/>
            <a:ext cx="8388350" cy="4252913"/>
            <a:chOff x="396875" y="1863725"/>
            <a:chExt cx="8388350" cy="4252913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C6A079E0-F90F-E270-F8F2-A88154D1D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" y="1863725"/>
              <a:ext cx="8388350" cy="98901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eaLnBrk="1" hangingPunct="1">
                <a:spcAft>
                  <a:spcPts val="600"/>
                </a:spcAft>
                <a:tabLst>
                  <a:tab pos="60325" algn="l"/>
                </a:tabLst>
                <a:defRPr/>
              </a:pP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Millennium Development Goals (MDGs): to build a safer, more prosperous and equitable world by 2015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528957-012E-4318-580C-49F156A1E485}"/>
                </a:ext>
              </a:extLst>
            </p:cNvPr>
            <p:cNvSpPr txBox="1"/>
            <p:nvPr/>
          </p:nvSpPr>
          <p:spPr>
            <a:xfrm>
              <a:off x="1887538" y="2979738"/>
              <a:ext cx="871537" cy="4619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CA" sz="2400" b="1" dirty="0">
                  <a:solidFill>
                    <a:schemeClr val="bg2">
                      <a:lumMod val="10000"/>
                    </a:schemeClr>
                  </a:solidFill>
                </a:rPr>
                <a:t>2000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8EFF46-A6DD-9D17-CBAC-2E122A8F6C10}"/>
                </a:ext>
              </a:extLst>
            </p:cNvPr>
            <p:cNvSpPr/>
            <p:nvPr/>
          </p:nvSpPr>
          <p:spPr>
            <a:xfrm>
              <a:off x="6408738" y="2968625"/>
              <a:ext cx="1125537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CA" sz="2400" b="1" dirty="0"/>
                <a:t>   </a:t>
              </a:r>
              <a:r>
                <a:rPr lang="en-CA" sz="2400" b="1" dirty="0">
                  <a:solidFill>
                    <a:schemeClr val="bg2">
                      <a:lumMod val="10000"/>
                    </a:schemeClr>
                  </a:solidFill>
                </a:rPr>
                <a:t>2015</a:t>
              </a:r>
            </a:p>
          </p:txBody>
        </p: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A9D636E4-3FD3-9955-36B1-66BD7F151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25" y="3657600"/>
              <a:ext cx="3609975" cy="1938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CA" altLang="x-none" sz="2400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GOAL 7:</a:t>
              </a:r>
            </a:p>
            <a:p>
              <a:pPr eaLnBrk="1" hangingPunct="1">
                <a:defRPr/>
              </a:pPr>
              <a:r>
                <a:rPr lang="en-CA" altLang="x-none" sz="2400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Reduce by 50% the proportion without  access to: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en-CA" altLang="x-none" sz="2400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Safe drinking water</a:t>
              </a:r>
            </a:p>
            <a:p>
              <a:pPr eaLnBrk="1" hangingPunct="1">
                <a:buFontTx/>
                <a:buChar char="-"/>
                <a:defRPr/>
              </a:pPr>
              <a:r>
                <a:rPr lang="en-CA" altLang="x-none" sz="2400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Safe sanitation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BA33E65-343C-F202-10C1-CE7136B2F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3657600"/>
              <a:ext cx="4114800" cy="216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C0895E-8B43-FCCB-C234-7274EF60FFD8}"/>
                </a:ext>
              </a:extLst>
            </p:cNvPr>
            <p:cNvCxnSpPr/>
            <p:nvPr/>
          </p:nvCxnSpPr>
          <p:spPr>
            <a:xfrm>
              <a:off x="3063875" y="5749925"/>
              <a:ext cx="0" cy="366713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3D2C12-C020-85C5-6223-09B2709B8D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7525" y="6092825"/>
              <a:ext cx="390683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EC308E-3960-D2A4-19A5-EDE56E1AAB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64363" y="5591175"/>
              <a:ext cx="0" cy="50165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7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39D9F27-A0BF-8FC2-0DFD-FED6FECF1218}"/>
              </a:ext>
            </a:extLst>
          </p:cNvPr>
          <p:cNvGrpSpPr/>
          <p:nvPr/>
        </p:nvGrpSpPr>
        <p:grpSpPr>
          <a:xfrm>
            <a:off x="431800" y="1196268"/>
            <a:ext cx="8208963" cy="4146550"/>
            <a:chOff x="431800" y="1851025"/>
            <a:chExt cx="8208963" cy="41465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4376A1-DC3B-2608-BBA7-38E11B9D1662}"/>
                </a:ext>
              </a:extLst>
            </p:cNvPr>
            <p:cNvSpPr/>
            <p:nvPr/>
          </p:nvSpPr>
          <p:spPr>
            <a:xfrm>
              <a:off x="431800" y="1851025"/>
              <a:ext cx="7834313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</a:rPr>
                <a:t>Rotary is leading </a:t>
              </a:r>
              <a:r>
                <a:rPr lang="en-US" sz="28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the eradication of Polio: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20DBE0-4CFC-450E-8C98-AD154092B2E0}"/>
                </a:ext>
              </a:extLst>
            </p:cNvPr>
            <p:cNvSpPr txBox="1"/>
            <p:nvPr/>
          </p:nvSpPr>
          <p:spPr>
            <a:xfrm>
              <a:off x="431800" y="2419350"/>
              <a:ext cx="8208963" cy="14557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sz="24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Created a </a:t>
              </a:r>
              <a:r>
                <a:rPr lang="en-CA" sz="24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</a:rPr>
                <a:t>global image of Rotary as a humanitarian organization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sz="24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</a:rPr>
                <a:t>Co-opted other organizations:  </a:t>
              </a:r>
              <a:r>
                <a:rPr lang="en-CA" sz="24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</a:rPr>
                <a:t>CDC, WHO, UNICEF</a:t>
              </a:r>
            </a:p>
            <a:p>
              <a:pPr marL="342900" indent="-342900" eaLnBrk="1" hangingPunct="1">
                <a:spcAft>
                  <a:spcPts val="1000"/>
                </a:spcAft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sz="2400" b="1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</a:rPr>
                <a:t>SDGs</a:t>
              </a:r>
              <a:r>
                <a:rPr lang="en-CA" sz="24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</a:rPr>
                <a:t> are an opportunity to maintain that leadership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F7DBE0-085C-D072-18C5-FB0F846115AF}"/>
                </a:ext>
              </a:extLst>
            </p:cNvPr>
            <p:cNvSpPr/>
            <p:nvPr/>
          </p:nvSpPr>
          <p:spPr>
            <a:xfrm>
              <a:off x="611188" y="4386263"/>
              <a:ext cx="4500562" cy="126047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2800" b="1" dirty="0">
                  <a:solidFill>
                    <a:schemeClr val="accent4"/>
                  </a:solidFill>
                  <a:latin typeface="Arial" charset="0"/>
                  <a:ea typeface="Arial" charset="0"/>
                  <a:cs typeface="Arial" charset="0"/>
                </a:rPr>
                <a:t>Are we ready</a:t>
              </a:r>
              <a:br>
                <a:rPr lang="en-CA" sz="2800" b="1" dirty="0">
                  <a:solidFill>
                    <a:schemeClr val="accent4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CA" sz="2800" b="1" dirty="0">
                  <a:solidFill>
                    <a:schemeClr val="accent4"/>
                  </a:solidFill>
                  <a:latin typeface="Arial" charset="0"/>
                  <a:ea typeface="Arial" charset="0"/>
                  <a:cs typeface="Arial" charset="0"/>
                </a:rPr>
                <a:t>for this Challenge?</a:t>
              </a:r>
            </a:p>
          </p:txBody>
        </p:sp>
        <p:sp>
          <p:nvSpPr>
            <p:cNvPr id="12" name="Right Arrow 5">
              <a:extLst>
                <a:ext uri="{FF2B5EF4-FFF2-40B4-BE49-F238E27FC236}">
                  <a16:creationId xmlns:a16="http://schemas.microsoft.com/office/drawing/2014/main" id="{DFCCC572-2F2D-9E5B-6841-6109E832C065}"/>
                </a:ext>
              </a:extLst>
            </p:cNvPr>
            <p:cNvSpPr/>
            <p:nvPr/>
          </p:nvSpPr>
          <p:spPr>
            <a:xfrm>
              <a:off x="5111750" y="4854575"/>
              <a:ext cx="685800" cy="325438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CA" alt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7">
              <a:extLst>
                <a:ext uri="{FF2B5EF4-FFF2-40B4-BE49-F238E27FC236}">
                  <a16:creationId xmlns:a16="http://schemas.microsoft.com/office/drawing/2014/main" id="{C44403C3-402A-00D9-A4F3-3984DEEF2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63" y="4037013"/>
              <a:ext cx="2743200" cy="196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92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7DE534-4338-1B4C-A762-6F7EADA7A5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940" y="352927"/>
            <a:ext cx="7782060" cy="4377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E3D0F-2CE4-A543-A257-073F0BA24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034" y="5590674"/>
            <a:ext cx="3532478" cy="120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E6F24-205B-A545-AA07-3C23A38DC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4008"/>
            <a:ext cx="5241117" cy="523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2794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D6E6FC1-B15B-4CFC-B705-580A158BFC7D}"/>
              </a:ext>
            </a:extLst>
          </p:cNvPr>
          <p:cNvGrpSpPr/>
          <p:nvPr/>
        </p:nvGrpSpPr>
        <p:grpSpPr>
          <a:xfrm>
            <a:off x="900113" y="1373359"/>
            <a:ext cx="7272337" cy="3865563"/>
            <a:chOff x="900113" y="2073275"/>
            <a:chExt cx="7272337" cy="3865563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E88A72C2-A1CB-F0BF-0BE0-F48C4CA1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050" y="2600325"/>
              <a:ext cx="37084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300"/>
                </a:spcAft>
              </a:pPr>
              <a:r>
                <a:rPr lang="en-US" altLang="en-US" sz="28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In  2000:</a:t>
              </a:r>
              <a:br>
                <a:rPr lang="en-US" altLang="en-US" sz="2800" dirty="0">
                  <a:solidFill>
                    <a:srgbClr val="1F4E79"/>
                  </a:solidFill>
                  <a:latin typeface="Arial Narrow" panose="020B0606020202030204" pitchFamily="34" charset="0"/>
                </a:rPr>
              </a:br>
              <a:br>
                <a:rPr lang="en-US" altLang="en-US" sz="2800" dirty="0">
                  <a:solidFill>
                    <a:srgbClr val="1F4E79"/>
                  </a:solidFill>
                  <a:latin typeface="Arial Narrow" panose="020B0606020202030204" pitchFamily="34" charset="0"/>
                </a:rPr>
              </a:br>
              <a:r>
                <a:rPr lang="en-US" altLang="en-US" sz="28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1.2 billion people lacked access to safe water</a:t>
              </a:r>
            </a:p>
            <a:p>
              <a:pPr eaLnBrk="1" hangingPunct="1">
                <a:spcAft>
                  <a:spcPts val="300"/>
                </a:spcAft>
              </a:pPr>
              <a:endParaRPr lang="en-US" altLang="en-US" sz="2800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  <a:p>
              <a:pPr eaLnBrk="1" hangingPunct="1">
                <a:spcAft>
                  <a:spcPts val="300"/>
                </a:spcAft>
              </a:pPr>
              <a:r>
                <a:rPr lang="en-US" altLang="en-US" sz="2800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2.4 billion to sanitation </a:t>
              </a:r>
            </a:p>
          </p:txBody>
        </p:sp>
        <p:grpSp>
          <p:nvGrpSpPr>
            <p:cNvPr id="10" name="Group 6">
              <a:extLst>
                <a:ext uri="{FF2B5EF4-FFF2-40B4-BE49-F238E27FC236}">
                  <a16:creationId xmlns:a16="http://schemas.microsoft.com/office/drawing/2014/main" id="{28D764B2-22FA-DE73-F291-97694098C7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0113" y="2073275"/>
              <a:ext cx="2630487" cy="3865563"/>
              <a:chOff x="567" y="1306"/>
              <a:chExt cx="1657" cy="2435"/>
            </a:xfrm>
          </p:grpSpPr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4FDAA615-BDE0-BC58-4B34-B2C39DF447E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67" y="1315"/>
                <a:ext cx="1655" cy="2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" name="Rectangle 7">
                <a:extLst>
                  <a:ext uri="{FF2B5EF4-FFF2-40B4-BE49-F238E27FC236}">
                    <a16:creationId xmlns:a16="http://schemas.microsoft.com/office/drawing/2014/main" id="{09F471FB-90DF-09D4-73D5-8ECD27C58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1336"/>
                <a:ext cx="34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000000"/>
                    </a:solidFill>
                    <a:latin typeface="Arial Bold" panose="020B0704020202020204" pitchFamily="34" charset="0"/>
                  </a:rPr>
                  <a:t>200</a:t>
                </a:r>
                <a:endParaRPr lang="en-US" altLang="en-US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E42FDC19-1F52-3D24-C0F3-23F33DF43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" y="1336"/>
                <a:ext cx="16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000000"/>
                    </a:solidFill>
                    <a:latin typeface="Arial Bold" panose="020B0704020202020204" pitchFamily="34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14" name="Rectangle 9">
                <a:extLst>
                  <a:ext uri="{FF2B5EF4-FFF2-40B4-BE49-F238E27FC236}">
                    <a16:creationId xmlns:a16="http://schemas.microsoft.com/office/drawing/2014/main" id="{421DFFE4-09DB-E469-7D2F-9F6C38F3E8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1607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3</a:t>
                </a:r>
                <a:endParaRPr lang="en-US" altLang="en-US"/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BD0A4979-820B-90D2-9981-E5A24DC4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1865"/>
                <a:ext cx="234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2.</a:t>
                </a:r>
                <a:endParaRPr lang="en-US" altLang="en-US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46E654DE-804C-BBF1-7876-86DEC475A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1865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7655274A-7657-70C3-3AC9-5D8F04D07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107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18" name="Rectangle 13">
                <a:extLst>
                  <a:ext uri="{FF2B5EF4-FFF2-40B4-BE49-F238E27FC236}">
                    <a16:creationId xmlns:a16="http://schemas.microsoft.com/office/drawing/2014/main" id="{2FB92438-39AD-ACF8-DC6E-0D21E2195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2366"/>
                <a:ext cx="234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1.</a:t>
                </a:r>
                <a:endParaRPr lang="en-US" altLang="en-US"/>
              </a:p>
            </p:txBody>
          </p:sp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AB7FD8BD-7F3A-F2DF-BB9E-6CE47F0B6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366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5F7EBA00-6F39-77F6-FE3F-CEAD37C79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640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64888D63-A8E2-1118-C0AD-9F5F84BA1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2882"/>
                <a:ext cx="234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0.</a:t>
                </a:r>
                <a:endParaRPr lang="en-US" altLang="en-US"/>
              </a:p>
            </p:txBody>
          </p:sp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246DC275-5F91-285B-AE1A-801195B14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2882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5</a:t>
                </a:r>
                <a:endParaRPr lang="en-US" altLang="en-US"/>
              </a:p>
            </p:txBody>
          </p:sp>
          <p:sp>
            <p:nvSpPr>
              <p:cNvPr id="23" name="Rectangle 18">
                <a:extLst>
                  <a:ext uri="{FF2B5EF4-FFF2-40B4-BE49-F238E27FC236}">
                    <a16:creationId xmlns:a16="http://schemas.microsoft.com/office/drawing/2014/main" id="{A9FA0776-7FAF-E8D8-615D-1D7B59850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140"/>
                <a:ext cx="183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2300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D10FFE8-1966-E4D1-06C9-39508BBC0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42925F06-D87C-447C-B453-287882C19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590864CE-55F6-5CB5-42DE-5CD2D04D0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FBBB3DAF-5FC9-135C-B47A-9A14C6B2A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3401"/>
                <a:ext cx="17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1.</a:t>
                </a:r>
                <a:endParaRPr lang="en-US" altLang="en-US"/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2C3CB9DD-1698-C97B-E922-E64EDB04F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" y="3401"/>
                <a:ext cx="17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2 </a:t>
                </a:r>
                <a:endParaRPr lang="en-US" altLang="en-US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F527C507-AE40-D64D-5620-0D0F82ABA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0" name="Rectangle 25">
                <a:extLst>
                  <a:ext uri="{FF2B5EF4-FFF2-40B4-BE49-F238E27FC236}">
                    <a16:creationId xmlns:a16="http://schemas.microsoft.com/office/drawing/2014/main" id="{75F34AF7-1B91-4453-B140-DD711468F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1" name="Rectangle 26">
                <a:extLst>
                  <a:ext uri="{FF2B5EF4-FFF2-40B4-BE49-F238E27FC236}">
                    <a16:creationId xmlns:a16="http://schemas.microsoft.com/office/drawing/2014/main" id="{53D29F0C-D965-C1FA-CA43-A9F026EC0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2" name="Rectangle 27">
                <a:extLst>
                  <a:ext uri="{FF2B5EF4-FFF2-40B4-BE49-F238E27FC236}">
                    <a16:creationId xmlns:a16="http://schemas.microsoft.com/office/drawing/2014/main" id="{762B256E-2AE9-B0F0-7980-E5532D4E8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id="{84CC4C87-4943-1889-E836-6DCDEE3C4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4" name="Rectangle 29">
                <a:extLst>
                  <a:ext uri="{FF2B5EF4-FFF2-40B4-BE49-F238E27FC236}">
                    <a16:creationId xmlns:a16="http://schemas.microsoft.com/office/drawing/2014/main" id="{F2494D7B-602F-AB79-0451-8F5DDA6DC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5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id="{49F49E24-DBED-5B19-8D38-167AFEB19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" y="3401"/>
                <a:ext cx="17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2.</a:t>
                </a:r>
                <a:endParaRPr lang="en-US" altLang="en-US"/>
              </a:p>
            </p:txBody>
          </p:sp>
          <p:sp>
            <p:nvSpPr>
              <p:cNvPr id="36" name="Rectangle 31">
                <a:extLst>
                  <a:ext uri="{FF2B5EF4-FFF2-40B4-BE49-F238E27FC236}">
                    <a16:creationId xmlns:a16="http://schemas.microsoft.com/office/drawing/2014/main" id="{3ED9E050-5D75-7726-9C65-E75C3E51F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" y="3401"/>
                <a:ext cx="1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4</a:t>
                </a:r>
                <a:endParaRPr lang="en-US" altLang="en-US"/>
              </a:p>
            </p:txBody>
          </p:sp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6660A2D8-4C10-FA2A-B64A-A197F6A09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3401"/>
                <a:ext cx="9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38" name="Rectangle 33">
                <a:extLst>
                  <a:ext uri="{FF2B5EF4-FFF2-40B4-BE49-F238E27FC236}">
                    <a16:creationId xmlns:a16="http://schemas.microsoft.com/office/drawing/2014/main" id="{84BE1CE7-3933-F2FF-6A57-EDB6825F8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549"/>
                <a:ext cx="364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        </a:t>
                </a:r>
                <a:endParaRPr lang="en-US" altLang="en-US"/>
              </a:p>
            </p:txBody>
          </p:sp>
          <p:sp>
            <p:nvSpPr>
              <p:cNvPr id="39" name="Rectangle 34">
                <a:extLst>
                  <a:ext uri="{FF2B5EF4-FFF2-40B4-BE49-F238E27FC236}">
                    <a16:creationId xmlns:a16="http://schemas.microsoft.com/office/drawing/2014/main" id="{BF660588-3089-A88D-E78F-0E846CD724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0" y="3549"/>
                <a:ext cx="15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B</a:t>
                </a:r>
                <a:endParaRPr lang="en-US" altLang="en-US"/>
              </a:p>
            </p:txBody>
          </p:sp>
          <p:sp>
            <p:nvSpPr>
              <p:cNvPr id="40" name="Rectangle 35">
                <a:extLst>
                  <a:ext uri="{FF2B5EF4-FFF2-40B4-BE49-F238E27FC236}">
                    <a16:creationId xmlns:a16="http://schemas.microsoft.com/office/drawing/2014/main" id="{EC567E50-A371-372A-2E17-F66AEF11C3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" y="3549"/>
                <a:ext cx="25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illio</a:t>
                </a:r>
                <a:endParaRPr lang="en-US" altLang="en-US"/>
              </a:p>
            </p:txBody>
          </p:sp>
          <p:sp>
            <p:nvSpPr>
              <p:cNvPr id="41" name="Rectangle 36">
                <a:extLst>
                  <a:ext uri="{FF2B5EF4-FFF2-40B4-BE49-F238E27FC236}">
                    <a16:creationId xmlns:a16="http://schemas.microsoft.com/office/drawing/2014/main" id="{2F9CC845-3532-FE1F-FC7F-0EA5A475A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3" y="3549"/>
                <a:ext cx="136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000000"/>
                    </a:solidFill>
                  </a:rPr>
                  <a:t>n</a:t>
                </a:r>
                <a:endParaRPr lang="en-US" altLang="en-US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:a16="http://schemas.microsoft.com/office/drawing/2014/main" id="{AD32220F-BC68-A6DD-8078-AF93637E3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" y="1561"/>
                <a:ext cx="0" cy="2165"/>
              </a:xfrm>
              <a:custGeom>
                <a:avLst/>
                <a:gdLst>
                  <a:gd name="T0" fmla="*/ 0 h 4479"/>
                  <a:gd name="T1" fmla="*/ 0 h 4479"/>
                  <a:gd name="T2" fmla="*/ 0 h 447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4479">
                    <a:moveTo>
                      <a:pt x="0" y="0"/>
                    </a:moveTo>
                    <a:lnTo>
                      <a:pt x="0" y="0"/>
                    </a:lnTo>
                    <a:lnTo>
                      <a:pt x="0" y="447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:a16="http://schemas.microsoft.com/office/drawing/2014/main" id="{A0B22CC2-9C9B-C6A1-A148-1D4FD078A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" y="1561"/>
                <a:ext cx="0" cy="2165"/>
              </a:xfrm>
              <a:custGeom>
                <a:avLst/>
                <a:gdLst>
                  <a:gd name="T0" fmla="*/ 0 h 4479"/>
                  <a:gd name="T1" fmla="*/ 0 h 4479"/>
                  <a:gd name="T2" fmla="*/ 0 h 447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4479">
                    <a:moveTo>
                      <a:pt x="0" y="0"/>
                    </a:moveTo>
                    <a:lnTo>
                      <a:pt x="0" y="0"/>
                    </a:lnTo>
                    <a:lnTo>
                      <a:pt x="0" y="447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:a16="http://schemas.microsoft.com/office/drawing/2014/main" id="{3DBC2FA8-1AC4-8899-EE82-D41E91088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564"/>
                <a:ext cx="1648" cy="0"/>
              </a:xfrm>
              <a:custGeom>
                <a:avLst/>
                <a:gdLst>
                  <a:gd name="T0" fmla="*/ 0 w 3411"/>
                  <a:gd name="T1" fmla="*/ 0 w 3411"/>
                  <a:gd name="T2" fmla="*/ 0 w 34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3411">
                    <a:moveTo>
                      <a:pt x="0" y="0"/>
                    </a:moveTo>
                    <a:lnTo>
                      <a:pt x="0" y="0"/>
                    </a:lnTo>
                    <a:lnTo>
                      <a:pt x="3411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103D958F-8DFF-17B6-B501-EBA5E1B7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823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1B611537-BC2B-0CDB-F1D1-C4B184502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2081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E85633CE-530C-E905-6356-B2FAAF118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2340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888A8833-B505-D534-732A-4BFC3C91F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2598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:a16="http://schemas.microsoft.com/office/drawing/2014/main" id="{5F78E487-E57D-DF1D-3B01-B0A0BDCBE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2856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B82AF50B-821B-70A3-978D-B7D1D6BE2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3114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E1B9E436-5A06-5C98-9C87-8B13C7B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3373"/>
                <a:ext cx="1344" cy="0"/>
              </a:xfrm>
              <a:custGeom>
                <a:avLst/>
                <a:gdLst>
                  <a:gd name="T0" fmla="*/ 0 w 2782"/>
                  <a:gd name="T1" fmla="*/ 0 w 2782"/>
                  <a:gd name="T2" fmla="*/ 0 w 278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782">
                    <a:moveTo>
                      <a:pt x="0" y="0"/>
                    </a:moveTo>
                    <a:lnTo>
                      <a:pt x="0" y="0"/>
                    </a:lnTo>
                    <a:lnTo>
                      <a:pt x="2782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:a16="http://schemas.microsoft.com/office/drawing/2014/main" id="{63D8AEB0-32E9-F136-DED3-062362F23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306"/>
                <a:ext cx="0" cy="2420"/>
              </a:xfrm>
              <a:custGeom>
                <a:avLst/>
                <a:gdLst>
                  <a:gd name="T0" fmla="*/ 0 h 5007"/>
                  <a:gd name="T1" fmla="*/ 0 h 5007"/>
                  <a:gd name="T2" fmla="*/ 0 h 500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007">
                    <a:moveTo>
                      <a:pt x="0" y="0"/>
                    </a:moveTo>
                    <a:lnTo>
                      <a:pt x="0" y="0"/>
                    </a:lnTo>
                    <a:lnTo>
                      <a:pt x="0" y="500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:a16="http://schemas.microsoft.com/office/drawing/2014/main" id="{BDBA2179-0413-07CC-D4AD-5B58B8DC5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1" y="1306"/>
                <a:ext cx="0" cy="2420"/>
              </a:xfrm>
              <a:custGeom>
                <a:avLst/>
                <a:gdLst>
                  <a:gd name="T0" fmla="*/ 0 h 5007"/>
                  <a:gd name="T1" fmla="*/ 0 h 5007"/>
                  <a:gd name="T2" fmla="*/ 0 h 500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007">
                    <a:moveTo>
                      <a:pt x="0" y="0"/>
                    </a:moveTo>
                    <a:lnTo>
                      <a:pt x="0" y="0"/>
                    </a:lnTo>
                    <a:lnTo>
                      <a:pt x="0" y="500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:a16="http://schemas.microsoft.com/office/drawing/2014/main" id="{C19AEDCA-848B-CF94-187F-2C6F0A40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310"/>
                <a:ext cx="1648" cy="0"/>
              </a:xfrm>
              <a:custGeom>
                <a:avLst/>
                <a:gdLst>
                  <a:gd name="T0" fmla="*/ 0 w 3411"/>
                  <a:gd name="T1" fmla="*/ 0 w 3411"/>
                  <a:gd name="T2" fmla="*/ 0 w 34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3411">
                    <a:moveTo>
                      <a:pt x="0" y="0"/>
                    </a:moveTo>
                    <a:lnTo>
                      <a:pt x="0" y="0"/>
                    </a:lnTo>
                    <a:lnTo>
                      <a:pt x="3411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:a16="http://schemas.microsoft.com/office/drawing/2014/main" id="{D50C2AD7-D526-02E1-7CEC-18E7EE88E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3723"/>
                <a:ext cx="1648" cy="0"/>
              </a:xfrm>
              <a:custGeom>
                <a:avLst/>
                <a:gdLst>
                  <a:gd name="T0" fmla="*/ 0 w 3411"/>
                  <a:gd name="T1" fmla="*/ 0 w 3411"/>
                  <a:gd name="T2" fmla="*/ 0 w 341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3411">
                    <a:moveTo>
                      <a:pt x="0" y="0"/>
                    </a:moveTo>
                    <a:lnTo>
                      <a:pt x="0" y="0"/>
                    </a:lnTo>
                    <a:lnTo>
                      <a:pt x="3411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:a16="http://schemas.microsoft.com/office/drawing/2014/main" id="{36CB31BC-1349-FA87-DCE8-893B585EC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2466"/>
                <a:ext cx="232" cy="899"/>
              </a:xfrm>
              <a:custGeom>
                <a:avLst/>
                <a:gdLst>
                  <a:gd name="T0" fmla="*/ 0 w 480"/>
                  <a:gd name="T1" fmla="*/ 0 h 1860"/>
                  <a:gd name="T2" fmla="*/ 0 w 480"/>
                  <a:gd name="T3" fmla="*/ 0 h 1860"/>
                  <a:gd name="T4" fmla="*/ 0 w 480"/>
                  <a:gd name="T5" fmla="*/ 0 h 1860"/>
                  <a:gd name="T6" fmla="*/ 0 w 480"/>
                  <a:gd name="T7" fmla="*/ 0 h 1860"/>
                  <a:gd name="T8" fmla="*/ 0 w 480"/>
                  <a:gd name="T9" fmla="*/ 0 h 1860"/>
                  <a:gd name="T10" fmla="*/ 0 w 480"/>
                  <a:gd name="T11" fmla="*/ 0 h 1860"/>
                  <a:gd name="T12" fmla="*/ 0 w 480"/>
                  <a:gd name="T13" fmla="*/ 0 h 18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0" h="1860">
                    <a:moveTo>
                      <a:pt x="0" y="0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480" y="1860"/>
                    </a:lnTo>
                    <a:lnTo>
                      <a:pt x="0" y="1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F8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" name="Rectangle 52">
                <a:extLst>
                  <a:ext uri="{FF2B5EF4-FFF2-40B4-BE49-F238E27FC236}">
                    <a16:creationId xmlns:a16="http://schemas.microsoft.com/office/drawing/2014/main" id="{AEA0C8C2-2B23-FE9A-4D7B-14BA0826D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299" y="2904"/>
                <a:ext cx="22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W</a:t>
                </a:r>
                <a:endParaRPr lang="en-US" altLang="en-US"/>
              </a:p>
            </p:txBody>
          </p: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11009996-7C73-1F7C-BC32-B974FC445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30" y="2794"/>
                <a:ext cx="16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59" name="Rectangle 54">
                <a:extLst>
                  <a:ext uri="{FF2B5EF4-FFF2-40B4-BE49-F238E27FC236}">
                    <a16:creationId xmlns:a16="http://schemas.microsoft.com/office/drawing/2014/main" id="{E7F12CCD-259E-5265-22AF-69DD2133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48" y="2726"/>
                <a:ext cx="129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60" name="Rectangle 55">
                <a:extLst>
                  <a:ext uri="{FF2B5EF4-FFF2-40B4-BE49-F238E27FC236}">
                    <a16:creationId xmlns:a16="http://schemas.microsoft.com/office/drawing/2014/main" id="{28FECE44-C375-3EEB-7A68-235611BA6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30" y="2657"/>
                <a:ext cx="16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E8FB29BA-E808-4CDB-4525-036D3922D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344" y="2585"/>
                <a:ext cx="138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r</a:t>
                </a:r>
                <a:endParaRPr lang="en-US" altLang="en-US"/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:a16="http://schemas.microsoft.com/office/drawing/2014/main" id="{33C558ED-66A2-160D-49F2-67D14B5A8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4" y="1912"/>
                <a:ext cx="232" cy="1453"/>
              </a:xfrm>
              <a:custGeom>
                <a:avLst/>
                <a:gdLst>
                  <a:gd name="T0" fmla="*/ 0 w 480"/>
                  <a:gd name="T1" fmla="*/ 0 h 3006"/>
                  <a:gd name="T2" fmla="*/ 0 w 480"/>
                  <a:gd name="T3" fmla="*/ 0 h 3006"/>
                  <a:gd name="T4" fmla="*/ 0 w 480"/>
                  <a:gd name="T5" fmla="*/ 0 h 3006"/>
                  <a:gd name="T6" fmla="*/ 0 w 480"/>
                  <a:gd name="T7" fmla="*/ 0 h 3006"/>
                  <a:gd name="T8" fmla="*/ 0 w 480"/>
                  <a:gd name="T9" fmla="*/ 0 h 3006"/>
                  <a:gd name="T10" fmla="*/ 0 w 480"/>
                  <a:gd name="T11" fmla="*/ 0 h 3006"/>
                  <a:gd name="T12" fmla="*/ 0 w 480"/>
                  <a:gd name="T13" fmla="*/ 0 h 30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0" h="3006">
                    <a:moveTo>
                      <a:pt x="0" y="0"/>
                    </a:moveTo>
                    <a:lnTo>
                      <a:pt x="0" y="0"/>
                    </a:lnTo>
                    <a:lnTo>
                      <a:pt x="480" y="0"/>
                    </a:lnTo>
                    <a:lnTo>
                      <a:pt x="480" y="3006"/>
                    </a:lnTo>
                    <a:lnTo>
                      <a:pt x="0" y="30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70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" name="Rectangle 58">
                <a:extLst>
                  <a:ext uri="{FF2B5EF4-FFF2-40B4-BE49-F238E27FC236}">
                    <a16:creationId xmlns:a16="http://schemas.microsoft.com/office/drawing/2014/main" id="{4723518C-3188-9CEC-51EA-2A4425096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84" y="2849"/>
                <a:ext cx="18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64" name="Rectangle 59">
                <a:extLst>
                  <a:ext uri="{FF2B5EF4-FFF2-40B4-BE49-F238E27FC236}">
                    <a16:creationId xmlns:a16="http://schemas.microsoft.com/office/drawing/2014/main" id="{EC203E67-CBB1-B473-C7C7-85C1C5168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93" y="2754"/>
                <a:ext cx="16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65" name="Rectangle 60">
                <a:extLst>
                  <a:ext uri="{FF2B5EF4-FFF2-40B4-BE49-F238E27FC236}">
                    <a16:creationId xmlns:a16="http://schemas.microsoft.com/office/drawing/2014/main" id="{39EFE284-4C8F-88EE-B3FD-29CD43FDA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89" y="2664"/>
                <a:ext cx="17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66" name="Rectangle 61">
                <a:extLst>
                  <a:ext uri="{FF2B5EF4-FFF2-40B4-BE49-F238E27FC236}">
                    <a16:creationId xmlns:a16="http://schemas.microsoft.com/office/drawing/2014/main" id="{07F8E6FF-589C-DA77-4259-B23108FC4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16" y="2597"/>
                <a:ext cx="120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67" name="Rectangle 62">
                <a:extLst>
                  <a:ext uri="{FF2B5EF4-FFF2-40B4-BE49-F238E27FC236}">
                    <a16:creationId xmlns:a16="http://schemas.microsoft.com/office/drawing/2014/main" id="{AE4738A0-4F43-3C37-031C-6BE0F0E5B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11" y="2549"/>
                <a:ext cx="129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68" name="Rectangle 63">
                <a:extLst>
                  <a:ext uri="{FF2B5EF4-FFF2-40B4-BE49-F238E27FC236}">
                    <a16:creationId xmlns:a16="http://schemas.microsoft.com/office/drawing/2014/main" id="{F6805B8B-E013-F607-252B-A6D07EE26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93" y="2479"/>
                <a:ext cx="165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69" name="Rectangle 64">
                <a:extLst>
                  <a:ext uri="{FF2B5EF4-FFF2-40B4-BE49-F238E27FC236}">
                    <a16:creationId xmlns:a16="http://schemas.microsoft.com/office/drawing/2014/main" id="{8015D53F-7B73-A115-9A40-329F5488F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11" y="2411"/>
                <a:ext cx="129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70" name="Rectangle 65">
                <a:extLst>
                  <a:ext uri="{FF2B5EF4-FFF2-40B4-BE49-F238E27FC236}">
                    <a16:creationId xmlns:a16="http://schemas.microsoft.com/office/drawing/2014/main" id="{16B64B33-1C2B-779A-9A5D-0A5568D80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816" y="2365"/>
                <a:ext cx="120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71" name="Rectangle 66">
                <a:extLst>
                  <a:ext uri="{FF2B5EF4-FFF2-40B4-BE49-F238E27FC236}">
                    <a16:creationId xmlns:a16="http://schemas.microsoft.com/office/drawing/2014/main" id="{0F87E1AC-1599-A475-AF42-D0F666372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89" y="2295"/>
                <a:ext cx="17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72" name="Rectangle 67">
                <a:extLst>
                  <a:ext uri="{FF2B5EF4-FFF2-40B4-BE49-F238E27FC236}">
                    <a16:creationId xmlns:a16="http://schemas.microsoft.com/office/drawing/2014/main" id="{5CBACA87-0735-3BA8-D525-B5849F601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789" y="2200"/>
                <a:ext cx="174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900" b="1">
                    <a:solidFill>
                      <a:srgbClr val="FFFFFF"/>
                    </a:solidFill>
                    <a:latin typeface="Arial Bold" panose="020B0704020202020204" pitchFamily="34" charset="0"/>
                  </a:rPr>
                  <a:t>n</a:t>
                </a:r>
                <a:endParaRPr lang="en-US" altLang="en-US"/>
              </a:p>
            </p:txBody>
          </p:sp>
          <p:sp>
            <p:nvSpPr>
              <p:cNvPr id="73" name="Rectangle 68">
                <a:extLst>
                  <a:ext uri="{FF2B5EF4-FFF2-40B4-BE49-F238E27FC236}">
                    <a16:creationId xmlns:a16="http://schemas.microsoft.com/office/drawing/2014/main" id="{537888E9-D8E3-5222-2FFD-2966DA27D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0" y="2995"/>
                <a:ext cx="156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74" name="Rectangle 69">
                <a:extLst>
                  <a:ext uri="{FF2B5EF4-FFF2-40B4-BE49-F238E27FC236}">
                    <a16:creationId xmlns:a16="http://schemas.microsoft.com/office/drawing/2014/main" id="{9043A54F-4E05-4220-11EE-835970E2B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2916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75" name="Rectangle 70">
                <a:extLst>
                  <a:ext uri="{FF2B5EF4-FFF2-40B4-BE49-F238E27FC236}">
                    <a16:creationId xmlns:a16="http://schemas.microsoft.com/office/drawing/2014/main" id="{C5B2F022-0845-B5A2-104C-E7EA463E5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4" y="2841"/>
                <a:ext cx="14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76" name="Rectangle 71">
                <a:extLst>
                  <a:ext uri="{FF2B5EF4-FFF2-40B4-BE49-F238E27FC236}">
                    <a16:creationId xmlns:a16="http://schemas.microsoft.com/office/drawing/2014/main" id="{B7A83E8C-3EE5-F8CB-3F39-E7167A89E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4" y="2762"/>
                <a:ext cx="14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p</a:t>
                </a:r>
                <a:endParaRPr lang="en-US" altLang="en-US"/>
              </a:p>
            </p:txBody>
          </p:sp>
          <p:sp>
            <p:nvSpPr>
              <p:cNvPr id="77" name="Rectangle 72">
                <a:extLst>
                  <a:ext uri="{FF2B5EF4-FFF2-40B4-BE49-F238E27FC236}">
                    <a16:creationId xmlns:a16="http://schemas.microsoft.com/office/drawing/2014/main" id="{EE82A27F-7508-21ED-1A75-40A58A0C7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96" y="2706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78" name="Rectangle 73">
                <a:extLst>
                  <a:ext uri="{FF2B5EF4-FFF2-40B4-BE49-F238E27FC236}">
                    <a16:creationId xmlns:a16="http://schemas.microsoft.com/office/drawing/2014/main" id="{BA898AB8-15BD-6C41-CD8B-02537CEC4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2651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79" name="Rectangle 74">
                <a:extLst>
                  <a:ext uri="{FF2B5EF4-FFF2-40B4-BE49-F238E27FC236}">
                    <a16:creationId xmlns:a16="http://schemas.microsoft.com/office/drawing/2014/main" id="{C4325955-D022-3746-ECCC-0BA8117BA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96" y="2598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80" name="Rectangle 75">
                <a:extLst>
                  <a:ext uri="{FF2B5EF4-FFF2-40B4-BE49-F238E27FC236}">
                    <a16:creationId xmlns:a16="http://schemas.microsoft.com/office/drawing/2014/main" id="{2E09B37C-7A7C-C152-0C0D-94862E089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51" y="2517"/>
                <a:ext cx="19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W</a:t>
                </a:r>
                <a:endParaRPr lang="en-US" altLang="en-US"/>
              </a:p>
            </p:txBody>
          </p:sp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2DF1E0BD-6A39-DAA2-BEC0-3703F4A3B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96" y="2442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i</a:t>
                </a:r>
                <a:endParaRPr lang="en-US" altLang="en-US"/>
              </a:p>
            </p:txBody>
          </p:sp>
          <p:sp>
            <p:nvSpPr>
              <p:cNvPr id="82" name="Rectangle 77">
                <a:extLst>
                  <a:ext uri="{FF2B5EF4-FFF2-40B4-BE49-F238E27FC236}">
                    <a16:creationId xmlns:a16="http://schemas.microsoft.com/office/drawing/2014/main" id="{B6A40973-D650-04FD-D213-9ACBE9611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93" y="2403"/>
                <a:ext cx="11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83" name="Rectangle 78">
                <a:extLst>
                  <a:ext uri="{FF2B5EF4-FFF2-40B4-BE49-F238E27FC236}">
                    <a16:creationId xmlns:a16="http://schemas.microsoft.com/office/drawing/2014/main" id="{141046CF-62D3-A5EA-DE51-29053C97B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4" y="2341"/>
                <a:ext cx="14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h</a:t>
                </a:r>
                <a:endParaRPr lang="en-US" altLang="en-US"/>
              </a:p>
            </p:txBody>
          </p:sp>
          <p:sp>
            <p:nvSpPr>
              <p:cNvPr id="84" name="Rectangle 79">
                <a:extLst>
                  <a:ext uri="{FF2B5EF4-FFF2-40B4-BE49-F238E27FC236}">
                    <a16:creationId xmlns:a16="http://schemas.microsoft.com/office/drawing/2014/main" id="{81F15435-4983-8CAF-0A7D-E4FAA38FA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4" y="2262"/>
                <a:ext cx="14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o</a:t>
                </a:r>
                <a:endParaRPr lang="en-US" altLang="en-US"/>
              </a:p>
            </p:txBody>
          </p:sp>
          <p:sp>
            <p:nvSpPr>
              <p:cNvPr id="85" name="Rectangle 80">
                <a:extLst>
                  <a:ext uri="{FF2B5EF4-FFF2-40B4-BE49-F238E27FC236}">
                    <a16:creationId xmlns:a16="http://schemas.microsoft.com/office/drawing/2014/main" id="{9CC8159E-9B2D-076B-532C-85B87463D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4" y="2183"/>
                <a:ext cx="14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u</a:t>
                </a:r>
                <a:endParaRPr lang="en-US" altLang="en-US"/>
              </a:p>
            </p:txBody>
          </p:sp>
          <p:sp>
            <p:nvSpPr>
              <p:cNvPr id="86" name="Rectangle 81">
                <a:extLst>
                  <a:ext uri="{FF2B5EF4-FFF2-40B4-BE49-F238E27FC236}">
                    <a16:creationId xmlns:a16="http://schemas.microsoft.com/office/drawing/2014/main" id="{4C15E065-C1F9-E53C-5AC4-EB0A4693E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93" y="2124"/>
                <a:ext cx="11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t</a:t>
                </a:r>
                <a:endParaRPr lang="en-US" altLang="en-US"/>
              </a:p>
            </p:txBody>
          </p:sp>
          <p:sp>
            <p:nvSpPr>
              <p:cNvPr id="87" name="Rectangle 82">
                <a:extLst>
                  <a:ext uri="{FF2B5EF4-FFF2-40B4-BE49-F238E27FC236}">
                    <a16:creationId xmlns:a16="http://schemas.microsoft.com/office/drawing/2014/main" id="{EA5FC47F-DAE6-21C4-FB89-B96EA76B4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96" y="2084"/>
                <a:ext cx="103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88" name="Rectangle 83">
                <a:extLst>
                  <a:ext uri="{FF2B5EF4-FFF2-40B4-BE49-F238E27FC236}">
                    <a16:creationId xmlns:a16="http://schemas.microsoft.com/office/drawing/2014/main" id="{5061416E-9DAA-6AA0-F9D1-4A22927AC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67" y="2024"/>
                <a:ext cx="16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A</a:t>
                </a:r>
                <a:endParaRPr lang="en-US" altLang="en-US"/>
              </a:p>
            </p:txBody>
          </p:sp>
          <p:sp>
            <p:nvSpPr>
              <p:cNvPr id="89" name="Rectangle 84">
                <a:extLst>
                  <a:ext uri="{FF2B5EF4-FFF2-40B4-BE49-F238E27FC236}">
                    <a16:creationId xmlns:a16="http://schemas.microsoft.com/office/drawing/2014/main" id="{1F3719A8-D170-1AC3-286E-35CA8679E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1941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90" name="Rectangle 85">
                <a:extLst>
                  <a:ext uri="{FF2B5EF4-FFF2-40B4-BE49-F238E27FC236}">
                    <a16:creationId xmlns:a16="http://schemas.microsoft.com/office/drawing/2014/main" id="{29F1076A-9F4A-0D3A-4B20-E83ED44B1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1869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c</a:t>
                </a:r>
                <a:endParaRPr lang="en-US" altLang="en-US"/>
              </a:p>
            </p:txBody>
          </p:sp>
          <p:sp>
            <p:nvSpPr>
              <p:cNvPr id="91" name="Rectangle 86">
                <a:extLst>
                  <a:ext uri="{FF2B5EF4-FFF2-40B4-BE49-F238E27FC236}">
                    <a16:creationId xmlns:a16="http://schemas.microsoft.com/office/drawing/2014/main" id="{7F10B9CD-787E-F7EE-AEF9-1CF92FC31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1797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92" name="Rectangle 87">
                <a:extLst>
                  <a:ext uri="{FF2B5EF4-FFF2-40B4-BE49-F238E27FC236}">
                    <a16:creationId xmlns:a16="http://schemas.microsoft.com/office/drawing/2014/main" id="{41F66C24-D59B-60F1-F55B-778C9AED2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1726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s</a:t>
                </a:r>
                <a:endParaRPr lang="en-US" altLang="en-US"/>
              </a:p>
            </p:txBody>
          </p:sp>
          <p:sp>
            <p:nvSpPr>
              <p:cNvPr id="93" name="Rectangle 88">
                <a:extLst>
                  <a:ext uri="{FF2B5EF4-FFF2-40B4-BE49-F238E27FC236}">
                    <a16:creationId xmlns:a16="http://schemas.microsoft.com/office/drawing/2014/main" id="{F91F5070-3469-16C2-DD78-E7C8EF468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77" y="1654"/>
                <a:ext cx="1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rgbClr val="F42300"/>
                    </a:solidFill>
                    <a:latin typeface="Arial Bold" panose="020B0704020202020204" pitchFamily="34" charset="0"/>
                  </a:rPr>
                  <a:t>s</a:t>
                </a:r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23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0520CC-5A0F-B2D1-501E-15DEA52498EB}"/>
              </a:ext>
            </a:extLst>
          </p:cNvPr>
          <p:cNvGrpSpPr/>
          <p:nvPr/>
        </p:nvGrpSpPr>
        <p:grpSpPr>
          <a:xfrm>
            <a:off x="391230" y="790121"/>
            <a:ext cx="8624888" cy="4994732"/>
            <a:chOff x="447675" y="1602918"/>
            <a:chExt cx="8624888" cy="4994732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E1860DD8-DC20-6784-8F2C-47A36E3F9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" y="1602918"/>
              <a:ext cx="8624888" cy="83099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0325" algn="l"/>
                </a:tabLs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600"/>
                </a:spcAft>
                <a:defRPr/>
              </a:pPr>
              <a:r>
                <a:rPr lang="en-US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Much has been done by Rotarians &amp; hundreds of other organizations </a:t>
              </a:r>
              <a:br>
                <a:rPr lang="en-US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US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to achieve the MDGs: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39FB68-3892-87AF-8A8A-EA152E2D5001}"/>
                </a:ext>
              </a:extLst>
            </p:cNvPr>
            <p:cNvGrpSpPr/>
            <p:nvPr/>
          </p:nvGrpSpPr>
          <p:grpSpPr>
            <a:xfrm>
              <a:off x="503238" y="2665413"/>
              <a:ext cx="6661150" cy="3932237"/>
              <a:chOff x="503238" y="2665413"/>
              <a:chExt cx="6661150" cy="3932237"/>
            </a:xfrm>
          </p:grpSpPr>
          <p:sp>
            <p:nvSpPr>
              <p:cNvPr id="11" name="Right Arrow 5">
                <a:extLst>
                  <a:ext uri="{FF2B5EF4-FFF2-40B4-BE49-F238E27FC236}">
                    <a16:creationId xmlns:a16="http://schemas.microsoft.com/office/drawing/2014/main" id="{910D11B7-FEF6-707B-1C4B-41CAA8328A6A}"/>
                  </a:ext>
                </a:extLst>
              </p:cNvPr>
              <p:cNvSpPr/>
              <p:nvPr/>
            </p:nvSpPr>
            <p:spPr bwMode="auto">
              <a:xfrm>
                <a:off x="3673475" y="2935288"/>
                <a:ext cx="2951163" cy="639762"/>
              </a:xfrm>
              <a:prstGeom prst="rightArrow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r>
                  <a:rPr lang="en-CA" sz="2000" b="1" dirty="0">
                    <a:solidFill>
                      <a:schemeClr val="bg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Implementation initiatives</a:t>
                </a:r>
              </a:p>
            </p:txBody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9F86FE0A-5DD2-A53D-B0C6-0B53AC231B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450" y="3467100"/>
                <a:ext cx="3563938" cy="2554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Drill boreholes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Build pipelines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Dig wells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Rainwater Harvesting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Latrines, toilets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Solar disinfection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Dams, ponds</a:t>
                </a:r>
              </a:p>
              <a:p>
                <a:pPr marL="342900" indent="-342900" eaLnBrk="1" hangingPunct="1">
                  <a:buClr>
                    <a:srgbClr val="FF0000"/>
                  </a:buClr>
                  <a:buSzPct val="125000"/>
                  <a:buFont typeface="Arial" charset="0"/>
                  <a:buChar char="•"/>
                  <a:defRPr/>
                </a:pPr>
                <a:r>
                  <a:rPr lang="en-CA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Provide filters</a:t>
                </a:r>
              </a:p>
            </p:txBody>
          </p:sp>
          <p:pic>
            <p:nvPicPr>
              <p:cNvPr id="13" name="Picture 7">
                <a:extLst>
                  <a:ext uri="{FF2B5EF4-FFF2-40B4-BE49-F238E27FC236}">
                    <a16:creationId xmlns:a16="http://schemas.microsoft.com/office/drawing/2014/main" id="{0BFEEDEE-C404-8C02-94C6-023575C1E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238" y="2665413"/>
                <a:ext cx="2684462" cy="393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3797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29DDF9-6266-9407-8E29-A1C59C74BAC9}"/>
              </a:ext>
            </a:extLst>
          </p:cNvPr>
          <p:cNvGrpSpPr/>
          <p:nvPr/>
        </p:nvGrpSpPr>
        <p:grpSpPr>
          <a:xfrm>
            <a:off x="431800" y="808213"/>
            <a:ext cx="8480425" cy="4506913"/>
            <a:chOff x="431800" y="1914525"/>
            <a:chExt cx="8480425" cy="4506913"/>
          </a:xfrm>
        </p:grpSpPr>
        <p:sp>
          <p:nvSpPr>
            <p:cNvPr id="9" name="Right Arrow 5">
              <a:extLst>
                <a:ext uri="{FF2B5EF4-FFF2-40B4-BE49-F238E27FC236}">
                  <a16:creationId xmlns:a16="http://schemas.microsoft.com/office/drawing/2014/main" id="{C4730DC9-200B-431D-03C7-46AD63F53C5C}"/>
                </a:ext>
              </a:extLst>
            </p:cNvPr>
            <p:cNvSpPr/>
            <p:nvPr/>
          </p:nvSpPr>
          <p:spPr bwMode="auto">
            <a:xfrm>
              <a:off x="3252788" y="3194050"/>
              <a:ext cx="2651125" cy="639763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CA" b="1" dirty="0">
                  <a:solidFill>
                    <a:schemeClr val="bg1"/>
                  </a:solidFill>
                  <a:latin typeface="Arial Narrow" charset="0"/>
                  <a:ea typeface="Arial Narrow" charset="0"/>
                  <a:cs typeface="Arial Narrow" charset="0"/>
                </a:rPr>
                <a:t>Implementation initiatives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766D844D-191A-5423-70AD-CEDAB6B7F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713" y="3806825"/>
              <a:ext cx="2584450" cy="2554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Drill boreholes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Build pipelines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Dig wells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Rainwater Harvesting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Latrines, toilets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Solar disinfection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Dams, ponds</a:t>
              </a:r>
            </a:p>
            <a:p>
              <a:pPr marL="342900" indent="-342900" eaLnBrk="1" hangingPunct="1">
                <a:buClr>
                  <a:srgbClr val="FF0000"/>
                </a:buClr>
                <a:buSzPct val="125000"/>
                <a:buFont typeface="Arial" charset="0"/>
                <a:buChar char="•"/>
                <a:defRPr/>
              </a:pPr>
              <a:r>
                <a:rPr lang="en-CA" altLang="en-US" sz="20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Provide filters</a:t>
              </a:r>
            </a:p>
          </p:txBody>
        </p:sp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EACF0D10-19E6-BF23-28C8-3304F689B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3186113"/>
              <a:ext cx="2205037" cy="323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6E05CF-BF23-35B2-5D08-055F978520B9}"/>
                </a:ext>
              </a:extLst>
            </p:cNvPr>
            <p:cNvSpPr/>
            <p:nvPr/>
          </p:nvSpPr>
          <p:spPr>
            <a:xfrm>
              <a:off x="431800" y="1914525"/>
              <a:ext cx="8480425" cy="8302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en-US" altLang="en-US" sz="2400" dirty="0">
                  <a:solidFill>
                    <a:srgbClr val="1F4E79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Much has been achieved in getting access to safe water.  But much more is needed to increase access to sanitation</a:t>
              </a:r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A4AD651A-2BE1-AA22-BE7B-30CE04A772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451600" y="3194050"/>
              <a:ext cx="2198688" cy="322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77D44EC7-15C0-722A-1647-A46A24FBF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9488" y="3244850"/>
              <a:ext cx="34448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0000"/>
                  </a:solidFill>
                  <a:latin typeface="Arial Bold" panose="020B0704020202020204" pitchFamily="34" charset="0"/>
                </a:rPr>
                <a:t>20</a:t>
              </a:r>
              <a:endParaRPr lang="en-US" altLang="en-US" dirty="0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68418576-7659-D524-59E3-B12F6AB6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8088" y="3244850"/>
              <a:ext cx="2276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0000"/>
                  </a:solidFill>
                  <a:latin typeface="Arial Bold" panose="020B0704020202020204" pitchFamily="34" charset="0"/>
                </a:rPr>
                <a:t>20</a:t>
              </a:r>
              <a:endParaRPr lang="en-US" altLang="en-US" dirty="0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FBAB993B-4733-1832-A7F7-62899864E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300" y="35814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43CFDCAD-53F3-68C7-8FD2-465B82A6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50" y="3924300"/>
              <a:ext cx="3079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2.</a:t>
              </a:r>
              <a:endParaRPr lang="en-US" altLang="en-US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75D5FBF4-27E2-3337-EACC-28B80CEB3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75" y="39243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8E758FAC-CDE2-EFD5-B925-1DD13A9BA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300" y="42672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86A099D9-4B6C-6A9E-9397-6424E0CD0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50" y="4610100"/>
              <a:ext cx="3079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1.</a:t>
              </a:r>
              <a:endParaRPr lang="en-US" altLang="en-US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0518BBB9-D3EB-E62C-D6FF-5F1A9C737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75" y="46101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DF294E82-674B-DE1A-634D-FD0261BD5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300" y="49530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0238E189-FB58-54C7-7979-055DFDC8B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50" y="5295900"/>
              <a:ext cx="3079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0.</a:t>
              </a:r>
              <a:endParaRPr lang="en-US" altLang="en-US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0F5F6940-0A00-24E7-767F-6AD52F9FE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75" y="52959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0736B0DF-11BB-AB6D-FE90-4D6726EA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9300" y="5638800"/>
              <a:ext cx="2413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4C281F64-D05D-5C25-126C-5E898E77F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25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ACE61F42-0122-911F-271A-9025EE5C0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9650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F5F7C5BA-E590-E7CF-298B-B30081E0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7275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C19B8ECE-2393-13A7-A1DF-ABCA2170D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313" y="5986463"/>
              <a:ext cx="492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.</a:t>
              </a:r>
              <a:endParaRPr lang="en-US" altLang="en-US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020B69E2-115E-D4F6-BFA2-E065E01F4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288" y="5984875"/>
              <a:ext cx="396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0.67 </a:t>
              </a:r>
              <a:endParaRPr lang="en-US" altLang="en-US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2F865BB2-009F-28CF-DDD7-5AB4960ED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6688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65F9B3E1-7F28-CD79-5737-C3772F9B2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4313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3" name="Rectangle 30">
              <a:extLst>
                <a:ext uri="{FF2B5EF4-FFF2-40B4-BE49-F238E27FC236}">
                  <a16:creationId xmlns:a16="http://schemas.microsoft.com/office/drawing/2014/main" id="{B2546D41-1641-765A-2DF5-0CDFA290C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938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D025AF33-32FC-AA56-DABF-98268E622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563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5" name="Rectangle 32">
              <a:extLst>
                <a:ext uri="{FF2B5EF4-FFF2-40B4-BE49-F238E27FC236}">
                  <a16:creationId xmlns:a16="http://schemas.microsoft.com/office/drawing/2014/main" id="{863A604D-5A3A-AADC-F84B-6E66586D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7188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6" name="Rectangle 33">
              <a:extLst>
                <a:ext uri="{FF2B5EF4-FFF2-40B4-BE49-F238E27FC236}">
                  <a16:creationId xmlns:a16="http://schemas.microsoft.com/office/drawing/2014/main" id="{9B2C84B7-CDCC-5396-EA62-4E74A70E0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4813" y="5986463"/>
              <a:ext cx="2254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2.</a:t>
              </a:r>
              <a:endParaRPr lang="en-US" altLang="en-US"/>
            </a:p>
          </p:txBody>
        </p:sp>
        <p:sp>
          <p:nvSpPr>
            <p:cNvPr id="37" name="Rectangle 34">
              <a:extLst>
                <a:ext uri="{FF2B5EF4-FFF2-40B4-BE49-F238E27FC236}">
                  <a16:creationId xmlns:a16="http://schemas.microsoft.com/office/drawing/2014/main" id="{E42D9BC1-22D9-AE4B-7CF2-1BEA432C8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7688" y="5986463"/>
              <a:ext cx="17621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38" name="Rectangle 35">
              <a:extLst>
                <a:ext uri="{FF2B5EF4-FFF2-40B4-BE49-F238E27FC236}">
                  <a16:creationId xmlns:a16="http://schemas.microsoft.com/office/drawing/2014/main" id="{5C463696-7B55-8C54-7648-42A8357C5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1350" y="5986463"/>
              <a:ext cx="12700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/>
            </a:p>
          </p:txBody>
        </p:sp>
        <p:sp>
          <p:nvSpPr>
            <p:cNvPr id="39" name="Rectangle 36">
              <a:extLst>
                <a:ext uri="{FF2B5EF4-FFF2-40B4-BE49-F238E27FC236}">
                  <a16:creationId xmlns:a16="http://schemas.microsoft.com/office/drawing/2014/main" id="{1D8756D0-CB91-3C78-D1EA-2AA98247B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25" y="6183313"/>
              <a:ext cx="471488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       </a:t>
              </a:r>
              <a:endParaRPr lang="en-US" altLang="en-US"/>
            </a:p>
          </p:txBody>
        </p:sp>
        <p:sp>
          <p:nvSpPr>
            <p:cNvPr id="40" name="Rectangle 37">
              <a:extLst>
                <a:ext uri="{FF2B5EF4-FFF2-40B4-BE49-F238E27FC236}">
                  <a16:creationId xmlns:a16="http://schemas.microsoft.com/office/drawing/2014/main" id="{09354CD9-BEB6-623A-29C5-BCADE0EB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1438" y="6183313"/>
              <a:ext cx="198438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B</a:t>
              </a:r>
              <a:endParaRPr lang="en-US" altLang="en-US"/>
            </a:p>
          </p:txBody>
        </p:sp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B0898C1E-6D4E-9879-6456-8D1932B31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5738" y="6183313"/>
              <a:ext cx="33496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illio</a:t>
              </a:r>
              <a:endParaRPr lang="en-US" altLang="en-US"/>
            </a:p>
          </p:txBody>
        </p:sp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id="{4F288702-E3BF-640E-71A9-08E21AB9C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3388" y="6183313"/>
              <a:ext cx="176213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n</a:t>
              </a:r>
              <a:endParaRPr lang="en-US" alt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3CD3E2F0-AF35-B0CA-867B-65E1495D3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3543300"/>
              <a:ext cx="0" cy="2874963"/>
            </a:xfrm>
            <a:custGeom>
              <a:avLst/>
              <a:gdLst>
                <a:gd name="T0" fmla="*/ 0 h 4479"/>
                <a:gd name="T1" fmla="*/ 0 h 4479"/>
                <a:gd name="T2" fmla="*/ 3 h 447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479">
                  <a:moveTo>
                    <a:pt x="0" y="0"/>
                  </a:moveTo>
                  <a:lnTo>
                    <a:pt x="0" y="0"/>
                  </a:lnTo>
                  <a:lnTo>
                    <a:pt x="0" y="447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56693C61-7068-2099-2046-91C623E70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513" y="3543300"/>
              <a:ext cx="0" cy="2874963"/>
            </a:xfrm>
            <a:custGeom>
              <a:avLst/>
              <a:gdLst>
                <a:gd name="T0" fmla="*/ 0 h 4479"/>
                <a:gd name="T1" fmla="*/ 0 h 4479"/>
                <a:gd name="T2" fmla="*/ 3 h 4479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479">
                  <a:moveTo>
                    <a:pt x="0" y="0"/>
                  </a:moveTo>
                  <a:lnTo>
                    <a:pt x="0" y="0"/>
                  </a:lnTo>
                  <a:lnTo>
                    <a:pt x="0" y="4479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B301C214-0547-1C04-D764-DE7D96E8B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3546475"/>
              <a:ext cx="2189163" cy="0"/>
            </a:xfrm>
            <a:custGeom>
              <a:avLst/>
              <a:gdLst>
                <a:gd name="T0" fmla="*/ 0 w 3411"/>
                <a:gd name="T1" fmla="*/ 0 w 3411"/>
                <a:gd name="T2" fmla="*/ 2 w 341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411">
                  <a:moveTo>
                    <a:pt x="0" y="0"/>
                  </a:moveTo>
                  <a:lnTo>
                    <a:pt x="0" y="0"/>
                  </a:lnTo>
                  <a:lnTo>
                    <a:pt x="341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4C015C1-F46C-5945-F17F-A559A4758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3889375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A768CFBB-5337-B260-D8E7-3978093B4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4232275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F34739DB-D1D9-ECCD-2CE6-A0579E4B4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4576763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4FB6639F-47E8-250B-0D27-7732BD0E8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4919663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DD2F58BE-DA7F-5E96-9121-6E1321A7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5262563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7CF547FD-C709-C84C-E5BD-3FEA08138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5605463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B91AAFC7-69AF-3952-EAAC-6A37CE69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7525" y="5948363"/>
              <a:ext cx="1785938" cy="0"/>
            </a:xfrm>
            <a:custGeom>
              <a:avLst/>
              <a:gdLst>
                <a:gd name="T0" fmla="*/ 0 w 2782"/>
                <a:gd name="T1" fmla="*/ 0 w 2782"/>
                <a:gd name="T2" fmla="*/ 2 w 278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782">
                  <a:moveTo>
                    <a:pt x="0" y="0"/>
                  </a:moveTo>
                  <a:lnTo>
                    <a:pt x="0" y="0"/>
                  </a:lnTo>
                  <a:lnTo>
                    <a:pt x="2782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F7D2A197-43D0-02FD-8E7F-EB6B5440C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3" y="3203575"/>
              <a:ext cx="0" cy="3214688"/>
            </a:xfrm>
            <a:custGeom>
              <a:avLst/>
              <a:gdLst>
                <a:gd name="T0" fmla="*/ 0 h 5007"/>
                <a:gd name="T1" fmla="*/ 0 h 5007"/>
                <a:gd name="T2" fmla="*/ 4 h 500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5007">
                  <a:moveTo>
                    <a:pt x="0" y="0"/>
                  </a:moveTo>
                  <a:lnTo>
                    <a:pt x="0" y="0"/>
                  </a:lnTo>
                  <a:lnTo>
                    <a:pt x="0" y="50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B5390587-A140-5CCC-FC0C-C0B892CF5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8700" y="3203575"/>
              <a:ext cx="0" cy="3214688"/>
            </a:xfrm>
            <a:custGeom>
              <a:avLst/>
              <a:gdLst>
                <a:gd name="T0" fmla="*/ 0 h 5007"/>
                <a:gd name="T1" fmla="*/ 0 h 5007"/>
                <a:gd name="T2" fmla="*/ 4 h 500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5007">
                  <a:moveTo>
                    <a:pt x="0" y="0"/>
                  </a:moveTo>
                  <a:lnTo>
                    <a:pt x="0" y="0"/>
                  </a:lnTo>
                  <a:lnTo>
                    <a:pt x="0" y="5007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FF5D2DA0-E71E-BC16-67D9-B14A6EC7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3208338"/>
              <a:ext cx="2189163" cy="0"/>
            </a:xfrm>
            <a:custGeom>
              <a:avLst/>
              <a:gdLst>
                <a:gd name="T0" fmla="*/ 0 w 3411"/>
                <a:gd name="T1" fmla="*/ 0 w 3411"/>
                <a:gd name="T2" fmla="*/ 2 w 341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411">
                  <a:moveTo>
                    <a:pt x="0" y="0"/>
                  </a:moveTo>
                  <a:lnTo>
                    <a:pt x="0" y="0"/>
                  </a:lnTo>
                  <a:lnTo>
                    <a:pt x="341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A7B1545C-789F-72B2-B28C-EB492A240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00" y="6413500"/>
              <a:ext cx="2189163" cy="0"/>
            </a:xfrm>
            <a:custGeom>
              <a:avLst/>
              <a:gdLst>
                <a:gd name="T0" fmla="*/ 0 w 3411"/>
                <a:gd name="T1" fmla="*/ 0 w 3411"/>
                <a:gd name="T2" fmla="*/ 2 w 341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411">
                  <a:moveTo>
                    <a:pt x="0" y="0"/>
                  </a:moveTo>
                  <a:lnTo>
                    <a:pt x="0" y="0"/>
                  </a:lnTo>
                  <a:lnTo>
                    <a:pt x="3411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6728F18B-AC46-1746-2E3E-A216976B8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343525"/>
              <a:ext cx="307975" cy="595313"/>
            </a:xfrm>
            <a:custGeom>
              <a:avLst/>
              <a:gdLst>
                <a:gd name="T0" fmla="*/ 0 w 480"/>
                <a:gd name="T1" fmla="*/ 0 h 926"/>
                <a:gd name="T2" fmla="*/ 0 w 480"/>
                <a:gd name="T3" fmla="*/ 0 h 926"/>
                <a:gd name="T4" fmla="*/ 0 w 480"/>
                <a:gd name="T5" fmla="*/ 0 h 926"/>
                <a:gd name="T6" fmla="*/ 0 w 480"/>
                <a:gd name="T7" fmla="*/ 1 h 926"/>
                <a:gd name="T8" fmla="*/ 0 w 480"/>
                <a:gd name="T9" fmla="*/ 1 h 926"/>
                <a:gd name="T10" fmla="*/ 0 w 480"/>
                <a:gd name="T11" fmla="*/ 0 h 926"/>
                <a:gd name="T12" fmla="*/ 0 w 480"/>
                <a:gd name="T13" fmla="*/ 0 h 9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0" h="926">
                  <a:moveTo>
                    <a:pt x="0" y="0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926"/>
                  </a:lnTo>
                  <a:lnTo>
                    <a:pt x="0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8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A54560E0-33C3-2B78-ACC4-D5904E7E35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62838" y="5619750"/>
              <a:ext cx="2349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rgbClr val="FFFFFF"/>
                  </a:solidFill>
                  <a:latin typeface="Arial Bold" panose="020B0704020202020204" pitchFamily="34" charset="0"/>
                </a:rPr>
                <a:t>W</a:t>
              </a:r>
              <a:endParaRPr lang="en-US" altLang="en-US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5FE02CCC-7D12-7C38-E2D7-E9981E9138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94588" y="5511800"/>
              <a:ext cx="171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rgbClr val="FFFFFF"/>
                  </a:solidFill>
                  <a:latin typeface="Arial Bold" panose="020B07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5EE493A0-2F1B-D5E7-DF09-6A760FE60F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12050" y="5443538"/>
              <a:ext cx="1349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rgbClr val="FFFFFF"/>
                  </a:solidFill>
                  <a:latin typeface="Arial Bold" panose="020B07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968CE5F2-332D-34DD-BDC2-0F47EA7FE1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494588" y="5373688"/>
              <a:ext cx="1714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rgbClr val="FFFFFF"/>
                  </a:solidFill>
                  <a:latin typeface="Arial Bold" panose="020B07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011B6D5E-B1C5-B6A0-7354-18171F9726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508875" y="5303838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200" b="1">
                  <a:solidFill>
                    <a:srgbClr val="FFFFFF"/>
                  </a:solidFill>
                  <a:latin typeface="Arial Bold" panose="020B0704020202020204" pitchFamily="34" charset="0"/>
                </a:rPr>
                <a:t>r</a:t>
              </a:r>
              <a:endParaRPr lang="en-US" altLang="en-US"/>
            </a:p>
          </p:txBody>
        </p:sp>
        <p:sp>
          <p:nvSpPr>
            <p:cNvPr id="63" name="Freeform 60">
              <a:extLst>
                <a:ext uri="{FF2B5EF4-FFF2-40B4-BE49-F238E27FC236}">
                  <a16:creationId xmlns:a16="http://schemas.microsoft.com/office/drawing/2014/main" id="{FFB767FB-757C-0DA3-F3B3-A63C938C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5288" y="4008438"/>
              <a:ext cx="307975" cy="1930400"/>
            </a:xfrm>
            <a:custGeom>
              <a:avLst/>
              <a:gdLst>
                <a:gd name="T0" fmla="*/ 0 w 480"/>
                <a:gd name="T1" fmla="*/ 0 h 3006"/>
                <a:gd name="T2" fmla="*/ 0 w 480"/>
                <a:gd name="T3" fmla="*/ 0 h 3006"/>
                <a:gd name="T4" fmla="*/ 0 w 480"/>
                <a:gd name="T5" fmla="*/ 0 h 3006"/>
                <a:gd name="T6" fmla="*/ 0 w 480"/>
                <a:gd name="T7" fmla="*/ 2 h 3006"/>
                <a:gd name="T8" fmla="*/ 0 w 480"/>
                <a:gd name="T9" fmla="*/ 2 h 3006"/>
                <a:gd name="T10" fmla="*/ 0 w 480"/>
                <a:gd name="T11" fmla="*/ 0 h 3006"/>
                <a:gd name="T12" fmla="*/ 0 w 480"/>
                <a:gd name="T13" fmla="*/ 0 h 3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0" h="3006">
                  <a:moveTo>
                    <a:pt x="0" y="0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3006"/>
                  </a:lnTo>
                  <a:lnTo>
                    <a:pt x="0" y="30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0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A13A97D3-D562-659C-97B5-DB2E49FC34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69263" y="5248275"/>
              <a:ext cx="2476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8CF73505-EBC5-404C-1377-49131D7FFD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80375" y="5121275"/>
              <a:ext cx="22383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AD4A2204-F6EF-B5D6-BC66-71BEC5D976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75613" y="5002213"/>
              <a:ext cx="2349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398BD41A-F70A-91D6-0F6B-84E8C9F05F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110538" y="4911725"/>
              <a:ext cx="1635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CBB8707E-2FD2-91B9-45A8-EF539E8E3C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105775" y="4849813"/>
              <a:ext cx="17462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2D7381D8-DAE4-B768-CEA1-075DA1BB6E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80375" y="4756150"/>
              <a:ext cx="223838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072E313E-B716-7767-8347-572F33ED4C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105775" y="4667250"/>
              <a:ext cx="174625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6B0B1F54-E7AE-7124-0896-1802918B6F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110538" y="4603750"/>
              <a:ext cx="1635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64698340-C632-7634-156C-904976E9D2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75613" y="4511675"/>
              <a:ext cx="2349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005825E1-4781-651F-B59B-93CD9ADB59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075613" y="4387850"/>
              <a:ext cx="23495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rgbClr val="FFFFFF"/>
                  </a:solidFill>
                  <a:latin typeface="Arial Bold" panose="020B0704020202020204" pitchFamily="34" charset="0"/>
                </a:rPr>
                <a:t>n</a:t>
              </a:r>
              <a:endParaRPr lang="en-US" altLang="en-US"/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255E03EB-A3AB-805C-ADD7-44CDF7FA6A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86538" y="5449888"/>
              <a:ext cx="2047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P</a:t>
              </a:r>
              <a:endParaRPr lang="en-US" alt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A8AD9B64-F01D-29E5-5505-EC92F5D2F8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5346700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63380103-4472-AFF1-6A4C-550A0198A1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2888" y="5246688"/>
              <a:ext cx="1936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79AB59C9-60EB-0957-0AAF-2F2FE18492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2888" y="5141913"/>
              <a:ext cx="1936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p</a:t>
              </a:r>
              <a:endParaRPr lang="en-US" altLang="en-US"/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30123B33-9768-3C66-7607-D8C90C1987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21463" y="5065713"/>
              <a:ext cx="1349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l</a:t>
              </a:r>
              <a:endParaRPr lang="en-US" altLang="en-US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3F8169B9-D1E5-74B0-1950-FCF5439660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4994275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F675E768-8432-5655-43C0-DE00CE55A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21463" y="4922838"/>
              <a:ext cx="1349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2745BC28-90A5-D36E-105A-93F07AAD33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62725" y="4816475"/>
              <a:ext cx="254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W</a:t>
              </a:r>
              <a:endParaRPr lang="en-US" alt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75019D8D-8740-5605-9D4E-2A5AA24375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21463" y="4714875"/>
              <a:ext cx="1349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i</a:t>
              </a:r>
              <a:endParaRPr lang="en-US" altLang="en-US"/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5AD7C154-EF35-6323-5DFD-FAC084CED3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16700" y="4662488"/>
              <a:ext cx="1444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83E3D37C-F176-B31D-6705-D78ABD641D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2888" y="4581525"/>
              <a:ext cx="1936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h</a:t>
              </a:r>
              <a:endParaRPr lang="en-US" altLang="en-US"/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FE5F90FC-97B0-2FB4-FE04-C6C12AAB21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2888" y="4476750"/>
              <a:ext cx="1936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o</a:t>
              </a:r>
              <a:endParaRPr lang="en-US" alt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D493319A-CF79-04A6-F147-4415B85B1D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2888" y="4371975"/>
              <a:ext cx="1936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u</a:t>
              </a:r>
              <a:endParaRPr lang="en-US" altLang="en-US"/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A9195674-7EC1-54FC-8303-4C90297D4F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16700" y="4292600"/>
              <a:ext cx="1444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t</a:t>
              </a:r>
              <a:endParaRPr lang="en-US" altLang="en-US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B5EFA187-D21C-DE0F-346D-8E2CE6F095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621463" y="4240213"/>
              <a:ext cx="1349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 </a:t>
              </a:r>
              <a:endParaRPr lang="en-US" alt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BB7C0E22-3498-E986-9F86-828E7DE0F9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84950" y="4162425"/>
              <a:ext cx="2079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A</a:t>
              </a:r>
              <a:endParaRPr lang="en-US" altLang="en-US"/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E027C00E-59C5-8CE1-2BB8-839B21D8CB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4051300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c</a:t>
              </a:r>
              <a:endParaRPr lang="en-US" altLang="en-US"/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3ED34167-5B61-CB77-DE7E-7A9D0E44B1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3956050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c</a:t>
              </a:r>
              <a:endParaRPr lang="en-US" altLang="en-US"/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A975D6CE-5288-3C13-C464-B208EBF2CC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3860800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e</a:t>
              </a:r>
              <a:endParaRPr lang="en-US" altLang="en-US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CFDF375B-8DE5-253E-DDE4-CDD420E21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3765550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s</a:t>
              </a:r>
              <a:endParaRPr lang="en-US" altLang="en-US"/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C60A5AF2-EB30-2B27-91BA-73F3FF82ED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597650" y="3670300"/>
              <a:ext cx="1841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F42300"/>
                  </a:solidFill>
                  <a:latin typeface="Arial Bold" panose="020B0704020202020204" pitchFamily="34" charset="0"/>
                </a:rPr>
                <a:t>s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21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87D228-6675-3951-46F4-4794B3A20062}"/>
              </a:ext>
            </a:extLst>
          </p:cNvPr>
          <p:cNvGrpSpPr/>
          <p:nvPr/>
        </p:nvGrpSpPr>
        <p:grpSpPr>
          <a:xfrm>
            <a:off x="395288" y="1433691"/>
            <a:ext cx="8147050" cy="3538538"/>
            <a:chOff x="395288" y="2133600"/>
            <a:chExt cx="8147050" cy="3538538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48C50B70-101F-2E32-10F6-1D6E53CAF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2760663"/>
              <a:ext cx="36830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3125F9BA-B71F-D418-8802-F80ABAFB7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8" y="2133600"/>
              <a:ext cx="3889375" cy="35385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x-none" sz="32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But access does not mean </a:t>
              </a:r>
              <a:r>
                <a:rPr lang="en-US" altLang="x-none" sz="3200" b="1" u="sng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sustainable</a:t>
              </a:r>
              <a:r>
                <a:rPr lang="en-US" altLang="x-none" sz="3200" dirty="0">
                  <a:solidFill>
                    <a:schemeClr val="accent5">
                      <a:lumMod val="50000"/>
                    </a:schemeClr>
                  </a:solidFill>
                  <a:latin typeface="Arial Narrow" charset="0"/>
                  <a:ea typeface="Arial Narrow" charset="0"/>
                  <a:cs typeface="Arial Narrow" charset="0"/>
                </a:rPr>
                <a:t> access. Despite an investment of billions of dollars and millions of hours, few projects have achieved lasting impact.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1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E47575D-8A01-F0BA-2BC6-4C08AAF89E04}"/>
              </a:ext>
            </a:extLst>
          </p:cNvPr>
          <p:cNvGrpSpPr/>
          <p:nvPr/>
        </p:nvGrpSpPr>
        <p:grpSpPr>
          <a:xfrm>
            <a:off x="503238" y="1275645"/>
            <a:ext cx="8407400" cy="3752850"/>
            <a:chOff x="503238" y="2133600"/>
            <a:chExt cx="8407400" cy="3752850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7A3D9B44-9119-DC17-E734-CC617CD1B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88" y="2349500"/>
              <a:ext cx="4718050" cy="353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4F539846-D36D-FB44-72BE-8291E980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2133600"/>
              <a:ext cx="3889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And another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90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7A90468-A151-DD76-771D-A28BA6E26FEE}"/>
              </a:ext>
            </a:extLst>
          </p:cNvPr>
          <p:cNvGrpSpPr/>
          <p:nvPr/>
        </p:nvGrpSpPr>
        <p:grpSpPr>
          <a:xfrm>
            <a:off x="503238" y="1448899"/>
            <a:ext cx="8375650" cy="3419475"/>
            <a:chOff x="503238" y="2148813"/>
            <a:chExt cx="8375650" cy="34194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11FFBA6-F4DE-2F6B-C048-8EC6E6A076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425" y="2366301"/>
              <a:ext cx="5351463" cy="320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8A91B76F-624C-A257-5AE1-6724FAAEF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2148813"/>
              <a:ext cx="3889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And another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358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5D507B-A6DE-BC45-B762-1B7D7879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4083"/>
            <a:ext cx="6689558" cy="662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06CEFE-0FB8-7240-86D1-66389A713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159" y="5810164"/>
            <a:ext cx="3071242" cy="104783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0260449-6F0D-72C2-075C-C2CA481E41F0}"/>
              </a:ext>
            </a:extLst>
          </p:cNvPr>
          <p:cNvGrpSpPr/>
          <p:nvPr/>
        </p:nvGrpSpPr>
        <p:grpSpPr>
          <a:xfrm>
            <a:off x="360363" y="1107715"/>
            <a:ext cx="8624887" cy="3971925"/>
            <a:chOff x="360363" y="1841500"/>
            <a:chExt cx="8624887" cy="3971925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3A38F553-B2F0-F375-9DF1-9D2D2790E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2708275"/>
              <a:ext cx="4140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23C82F2F-3B13-0D3A-3FC7-7AB720A526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700338"/>
              <a:ext cx="4140200" cy="310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82F62416-9EC7-F17E-8469-6DAD20B7F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375" y="1841500"/>
              <a:ext cx="587533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"/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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ts val="5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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A5AB81"/>
                </a:buClr>
                <a:buSzPct val="7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ts val="400"/>
                </a:spcBef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D8B25C"/>
                </a:buClr>
                <a:buSzPct val="65000"/>
                <a:buFont typeface="Wingdings" panose="05000000000000000000" pitchFamily="2" charset="2"/>
                <a:buChar char="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 dirty="0">
                  <a:solidFill>
                    <a:srgbClr val="1F4E79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</a:rPr>
                <a:t>Vandalism is another concern…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91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759</Words>
  <Application>Microsoft Office PowerPoint</Application>
  <PresentationFormat>On-screen Show (4:3)</PresentationFormat>
  <Paragraphs>240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AppleColorEmoji</vt:lpstr>
      <vt:lpstr>Arial</vt:lpstr>
      <vt:lpstr>Arial Bold</vt:lpstr>
      <vt:lpstr>Arial Narrow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Michael Brown</cp:lastModifiedBy>
  <cp:revision>23</cp:revision>
  <dcterms:created xsi:type="dcterms:W3CDTF">2020-11-18T21:16:30Z</dcterms:created>
  <dcterms:modified xsi:type="dcterms:W3CDTF">2022-05-21T20:56:55Z</dcterms:modified>
</cp:coreProperties>
</file>